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33" r:id="rId2"/>
    <p:sldId id="267" r:id="rId3"/>
    <p:sldId id="301" r:id="rId4"/>
    <p:sldId id="302" r:id="rId5"/>
    <p:sldId id="317" r:id="rId6"/>
    <p:sldId id="268" r:id="rId7"/>
    <p:sldId id="303" r:id="rId8"/>
    <p:sldId id="304" r:id="rId9"/>
    <p:sldId id="277" r:id="rId10"/>
    <p:sldId id="310" r:id="rId11"/>
    <p:sldId id="260" r:id="rId12"/>
    <p:sldId id="278" r:id="rId13"/>
    <p:sldId id="261" r:id="rId14"/>
    <p:sldId id="280" r:id="rId15"/>
    <p:sldId id="305" r:id="rId16"/>
    <p:sldId id="306" r:id="rId17"/>
    <p:sldId id="332" r:id="rId18"/>
    <p:sldId id="315" r:id="rId19"/>
    <p:sldId id="308" r:id="rId20"/>
    <p:sldId id="318" r:id="rId21"/>
    <p:sldId id="307" r:id="rId22"/>
    <p:sldId id="309" r:id="rId23"/>
    <p:sldId id="311" r:id="rId24"/>
    <p:sldId id="320" r:id="rId25"/>
    <p:sldId id="321" r:id="rId26"/>
    <p:sldId id="322" r:id="rId27"/>
    <p:sldId id="324" r:id="rId28"/>
    <p:sldId id="325" r:id="rId29"/>
    <p:sldId id="326" r:id="rId30"/>
    <p:sldId id="269" r:id="rId31"/>
    <p:sldId id="327" r:id="rId32"/>
    <p:sldId id="279" r:id="rId33"/>
    <p:sldId id="270" r:id="rId34"/>
    <p:sldId id="271" r:id="rId35"/>
    <p:sldId id="272" r:id="rId36"/>
    <p:sldId id="273" r:id="rId37"/>
    <p:sldId id="274" r:id="rId38"/>
    <p:sldId id="275" r:id="rId39"/>
    <p:sldId id="328" r:id="rId40"/>
    <p:sldId id="329" r:id="rId41"/>
    <p:sldId id="330" r:id="rId42"/>
    <p:sldId id="276" r:id="rId43"/>
    <p:sldId id="282" r:id="rId44"/>
    <p:sldId id="283" r:id="rId45"/>
    <p:sldId id="285" r:id="rId46"/>
    <p:sldId id="286" r:id="rId47"/>
    <p:sldId id="331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9" r:id="rId56"/>
    <p:sldId id="300" r:id="rId57"/>
    <p:sldId id="281" r:id="rId5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zek" initials="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97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3D80C-BAE1-4DD9-AEAA-E70F50BDC245}" type="datetimeFigureOut">
              <a:rPr lang="cs-CZ" smtClean="0"/>
              <a:t>5. 9. 2016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41077-8253-4B21-8F92-64B0D2096A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1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1077-8253-4B21-8F92-64B0D2096AA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44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1077-8253-4B21-8F92-64B0D2096AA1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8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1077-8253-4B21-8F92-64B0D2096AA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19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Zbytečné</a:t>
            </a:r>
            <a:r>
              <a:rPr lang="cs-CZ" baseline="0" dirty="0" smtClean="0"/>
              <a:t> detaily, do toho nikdo nebude pronikat, stejně budou všichni už spát.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1077-8253-4B21-8F92-64B0D2096AA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255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Vše toto silně zkrátit, doporučuji jenom napsat pár rovnic jako ilustraci, bez komentářů.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1077-8253-4B21-8F92-64B0D2096AA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184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Výraznější</a:t>
            </a:r>
            <a:r>
              <a:rPr lang="cs-CZ" baseline="0" dirty="0" smtClean="0"/>
              <a:t> obrázky, silnější čáry, větší písmo.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1077-8253-4B21-8F92-64B0D2096AA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66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Nechat jenom</a:t>
            </a:r>
            <a:r>
              <a:rPr lang="cs-CZ" baseline="0" dirty="0" smtClean="0"/>
              <a:t> jako ilustraci, nekomentovat co je co.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1077-8253-4B21-8F92-64B0D2096AA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775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Totéž co k předchozímu slajdu.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1077-8253-4B21-8F92-64B0D2096AA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33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Previous assignment yields:</a:t>
            </a:r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1077-8253-4B21-8F92-64B0D2096AA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11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Nestejná velikost písma v rovnicích.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1077-8253-4B21-8F92-64B0D2096AA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8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8BB-A964-46AD-BAE5-042C62E3331C}" type="datetimeFigureOut">
              <a:rPr lang="cs-CZ" smtClean="0"/>
              <a:t>5. 9. 2016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3E-F1CE-4B4C-8EDD-D1D6E252C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17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8BB-A964-46AD-BAE5-042C62E3331C}" type="datetimeFigureOut">
              <a:rPr lang="cs-CZ" smtClean="0"/>
              <a:t>5. 9. 2016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3E-F1CE-4B4C-8EDD-D1D6E252C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90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8BB-A964-46AD-BAE5-042C62E3331C}" type="datetimeFigureOut">
              <a:rPr lang="cs-CZ" smtClean="0"/>
              <a:t>5. 9. 2016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3E-F1CE-4B4C-8EDD-D1D6E252C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2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8BB-A964-46AD-BAE5-042C62E3331C}" type="datetimeFigureOut">
              <a:rPr lang="cs-CZ" smtClean="0"/>
              <a:t>5. 9. 2016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3E-F1CE-4B4C-8EDD-D1D6E252C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27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8BB-A964-46AD-BAE5-042C62E3331C}" type="datetimeFigureOut">
              <a:rPr lang="cs-CZ" smtClean="0"/>
              <a:t>5. 9. 2016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3E-F1CE-4B4C-8EDD-D1D6E252C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8BB-A964-46AD-BAE5-042C62E3331C}" type="datetimeFigureOut">
              <a:rPr lang="cs-CZ" smtClean="0"/>
              <a:t>5. 9. 2016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3E-F1CE-4B4C-8EDD-D1D6E252C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59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8BB-A964-46AD-BAE5-042C62E3331C}" type="datetimeFigureOut">
              <a:rPr lang="cs-CZ" smtClean="0"/>
              <a:t>5. 9. 2016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3E-F1CE-4B4C-8EDD-D1D6E252C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37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8BB-A964-46AD-BAE5-042C62E3331C}" type="datetimeFigureOut">
              <a:rPr lang="cs-CZ" smtClean="0"/>
              <a:t>5. 9. 2016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3E-F1CE-4B4C-8EDD-D1D6E252C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61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8BB-A964-46AD-BAE5-042C62E3331C}" type="datetimeFigureOut">
              <a:rPr lang="cs-CZ" smtClean="0"/>
              <a:t>5. 9. 2016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3E-F1CE-4B4C-8EDD-D1D6E252C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06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8BB-A964-46AD-BAE5-042C62E3331C}" type="datetimeFigureOut">
              <a:rPr lang="cs-CZ" smtClean="0"/>
              <a:t>5. 9. 2016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3E-F1CE-4B4C-8EDD-D1D6E252C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17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D8BB-A964-46AD-BAE5-042C62E3331C}" type="datetimeFigureOut">
              <a:rPr lang="cs-CZ" smtClean="0"/>
              <a:t>5. 9. 2016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373E-F1CE-4B4C-8EDD-D1D6E252C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82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6D8BB-A964-46AD-BAE5-042C62E3331C}" type="datetimeFigureOut">
              <a:rPr lang="cs-CZ" smtClean="0"/>
              <a:t>5. 9. 2016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0373E-F1CE-4B4C-8EDD-D1D6E252C6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58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S-W%20veta%20-%20locus%20eqution.gg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S-W%20veta%20-%20locus%20eqution.gg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O.%20problem%20-%20locus%20equation.ggb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46.wmf"/><Relationship Id="rId3" Type="http://schemas.openxmlformats.org/officeDocument/2006/relationships/image" Target="../media/image49.pn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9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5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9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O.%20problem%20-%20synthetic%20solution.gg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30395" y="21096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Computer-aided investigation of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locus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points in geometry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30395" y="4589291"/>
            <a:ext cx="9144000" cy="1655762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dirty="0" err="1"/>
              <a:t>Jiri</a:t>
            </a:r>
            <a:r>
              <a:rPr lang="cs-CZ" dirty="0"/>
              <a:t> </a:t>
            </a:r>
            <a:r>
              <a:rPr lang="cs-CZ" dirty="0" err="1" smtClean="0"/>
              <a:t>Blazek</a:t>
            </a:r>
            <a:r>
              <a:rPr lang="cs-CZ" dirty="0" smtClean="0"/>
              <a:t>, </a:t>
            </a:r>
            <a:r>
              <a:rPr lang="cs-CZ" dirty="0"/>
              <a:t>Pavel Pech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26" y="313747"/>
            <a:ext cx="4192748" cy="753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3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GB" dirty="0" smtClean="0"/>
              <a:t> based </a:t>
            </a:r>
            <a:r>
              <a:rPr lang="en-GB" dirty="0"/>
              <a:t>on results of commutative algebra in last 40 years.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GB" dirty="0" smtClean="0"/>
              <a:t> two </a:t>
            </a:r>
            <a:r>
              <a:rPr lang="en-GB" dirty="0"/>
              <a:t>basic methods — </a:t>
            </a:r>
            <a:r>
              <a:rPr lang="en-GB" dirty="0" err="1"/>
              <a:t>Groebner</a:t>
            </a:r>
            <a:r>
              <a:rPr lang="en-GB" dirty="0"/>
              <a:t> bases method and Wu–</a:t>
            </a:r>
            <a:r>
              <a:rPr lang="en-GB" dirty="0" err="1"/>
              <a:t>Ritt</a:t>
            </a:r>
            <a:r>
              <a:rPr lang="en-GB" dirty="0"/>
              <a:t> method.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GB" dirty="0" smtClean="0"/>
              <a:t> </a:t>
            </a:r>
            <a:r>
              <a:rPr lang="en-GB" dirty="0"/>
              <a:t>(radical) ideal membership theorem, </a:t>
            </a:r>
            <a:r>
              <a:rPr lang="en-GB" dirty="0" err="1"/>
              <a:t>Buchberger’s</a:t>
            </a:r>
            <a:r>
              <a:rPr lang="en-GB" dirty="0"/>
              <a:t> algorithm.</a:t>
            </a:r>
          </a:p>
        </p:txBody>
      </p:sp>
    </p:spTree>
    <p:extLst>
      <p:ext uri="{BB962C8B-B14F-4D97-AF65-F5344CB8AC3E}">
        <p14:creationId xmlns:p14="http://schemas.microsoft.com/office/powerpoint/2010/main" val="30588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31" y="246105"/>
            <a:ext cx="5822292" cy="6193823"/>
          </a:xfrm>
        </p:spPr>
      </p:pic>
      <p:sp>
        <p:nvSpPr>
          <p:cNvPr id="7" name="Obdélník 6"/>
          <p:cNvSpPr/>
          <p:nvPr/>
        </p:nvSpPr>
        <p:spPr>
          <a:xfrm>
            <a:off x="854027" y="327816"/>
            <a:ext cx="4901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Wallace</a:t>
            </a:r>
            <a:r>
              <a:rPr lang="cs-CZ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Simson theorem </a:t>
            </a:r>
            <a:endParaRPr lang="en-GB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9098" y="1403963"/>
            <a:ext cx="5047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the locus of points P such that, feet of perpendiculars to the sides of a tringle lie in a line.</a:t>
            </a:r>
            <a:endParaRPr lang="cs-CZ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7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5948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Wallace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– 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Simson </a:t>
            </a: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theorem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verification and discovering in GeoGebra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8"/>
          </a:xfrm>
        </p:spPr>
        <p:txBody>
          <a:bodyPr/>
          <a:lstStyle/>
          <a:p>
            <a:r>
              <a:rPr lang="cs-CZ" i="1" dirty="0"/>
              <a:t>„</a:t>
            </a:r>
            <a:r>
              <a:rPr lang="en-GB" i="1" dirty="0"/>
              <a:t>Relation</a:t>
            </a:r>
            <a:r>
              <a:rPr lang="cs-CZ" i="1" dirty="0"/>
              <a:t>“</a:t>
            </a:r>
            <a:r>
              <a:rPr lang="en-GB" i="1" dirty="0"/>
              <a:t> </a:t>
            </a:r>
            <a:r>
              <a:rPr lang="en-GB" dirty="0"/>
              <a:t>(between objects</a:t>
            </a:r>
            <a:r>
              <a:rPr lang="en-GB" dirty="0" smtClean="0"/>
              <a:t>)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Zoltán</a:t>
            </a:r>
            <a:r>
              <a:rPr lang="en-GB" dirty="0" smtClean="0"/>
              <a:t> </a:t>
            </a:r>
            <a:r>
              <a:rPr lang="en-GB" dirty="0" err="1"/>
              <a:t>Kovács</a:t>
            </a:r>
            <a:r>
              <a:rPr lang="en-GB" dirty="0"/>
              <a:t> – </a:t>
            </a:r>
            <a:r>
              <a:rPr lang="en-GB" dirty="0" err="1"/>
              <a:t>GeoGebra</a:t>
            </a:r>
            <a:r>
              <a:rPr lang="en-GB" dirty="0"/>
              <a:t> </a:t>
            </a:r>
            <a:r>
              <a:rPr lang="en-GB" dirty="0" smtClean="0"/>
              <a:t>tube</a:t>
            </a:r>
          </a:p>
          <a:p>
            <a:r>
              <a:rPr lang="cs-CZ" i="1" dirty="0" smtClean="0"/>
              <a:t>„</a:t>
            </a:r>
            <a:r>
              <a:rPr lang="en-GB" i="1" dirty="0" err="1" smtClean="0"/>
              <a:t>LocusEquation</a:t>
            </a:r>
            <a:r>
              <a:rPr lang="cs-CZ" i="1" dirty="0" smtClean="0"/>
              <a:t>“</a:t>
            </a:r>
            <a:endParaRPr lang="en-GB" i="1" dirty="0" smtClean="0"/>
          </a:p>
        </p:txBody>
      </p:sp>
      <p:pic>
        <p:nvPicPr>
          <p:cNvPr id="5" name="Obrázek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285" y="1228818"/>
            <a:ext cx="5453515" cy="5544951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39" y="3396797"/>
            <a:ext cx="3174407" cy="337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295" y="690285"/>
            <a:ext cx="6208060" cy="579645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Wallace – Simson theorem </a:t>
            </a:r>
            <a:b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Proof by vertical angles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221" y="3245224"/>
            <a:ext cx="3411579" cy="34687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Wallace – Simson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theorem: </a:t>
            </a:r>
            <a:b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GeoGebra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405094" cy="4351338"/>
          </a:xfrm>
        </p:spPr>
        <p:txBody>
          <a:bodyPr/>
          <a:lstStyle/>
          <a:p>
            <a:r>
              <a:rPr lang="en-GB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GB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dvantages: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GB" dirty="0"/>
              <a:t> </a:t>
            </a:r>
            <a:r>
              <a:rPr lang="en-GB" dirty="0" smtClean="0"/>
              <a:t>exact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GB" dirty="0"/>
              <a:t> </a:t>
            </a:r>
            <a:r>
              <a:rPr lang="en-GB" dirty="0" smtClean="0"/>
              <a:t>fast </a:t>
            </a:r>
            <a:r>
              <a:rPr lang="cs-CZ" dirty="0" smtClean="0"/>
              <a:t>(</a:t>
            </a:r>
            <a:r>
              <a:rPr lang="en-GB" dirty="0" smtClean="0"/>
              <a:t>saving time)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GB" dirty="0"/>
              <a:t> </a:t>
            </a:r>
            <a:r>
              <a:rPr lang="en-GB" dirty="0" smtClean="0"/>
              <a:t>support for finding classical solution</a:t>
            </a:r>
            <a:endParaRPr lang="en-GB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374776" y="1825625"/>
            <a:ext cx="760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 </a:t>
            </a:r>
            <a:r>
              <a:rPr lang="en-GB" dirty="0" smtClean="0"/>
              <a:t>(from</a:t>
            </a:r>
            <a:r>
              <a:rPr lang="cs-CZ" dirty="0"/>
              <a:t> </a:t>
            </a:r>
            <a:r>
              <a:rPr lang="en-GB" dirty="0" smtClean="0"/>
              <a:t>the view of teacher):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GB" dirty="0" smtClean="0"/>
              <a:t> a black box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en-GB" dirty="0" smtClean="0"/>
              <a:t> We don’t know</a:t>
            </a:r>
            <a:r>
              <a:rPr lang="en-GB" dirty="0"/>
              <a:t>:</a:t>
            </a:r>
            <a:r>
              <a:rPr lang="en-GB" dirty="0" smtClean="0"/>
              <a:t>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cs-CZ" dirty="0" smtClean="0"/>
              <a:t> I</a:t>
            </a:r>
            <a:r>
              <a:rPr lang="en-GB" dirty="0" smtClean="0"/>
              <a:t>t</a:t>
            </a:r>
            <a:r>
              <a:rPr lang="cs-CZ" dirty="0" smtClean="0"/>
              <a:t> i</a:t>
            </a:r>
            <a:r>
              <a:rPr lang="en-GB" dirty="0" smtClean="0"/>
              <a:t>s not general solution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953018" y="4599206"/>
            <a:ext cx="6463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most valuable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is a classical solution</a:t>
            </a:r>
            <a:r>
              <a:rPr lang="cs-CZ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en-GB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But we </a:t>
            </a:r>
            <a:r>
              <a:rPr lang="en-GB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cannot </a:t>
            </a:r>
            <a:r>
              <a:rPr lang="en-GB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relay, that it will be found </a:t>
            </a:r>
            <a:r>
              <a:rPr lang="en-GB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every case.</a:t>
            </a:r>
          </a:p>
          <a:p>
            <a:r>
              <a:rPr lang="en-GB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 need a key idea.</a:t>
            </a:r>
            <a:endParaRPr lang="en-GB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37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loci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General Approach I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7468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to solve problem by 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way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 The best solution is </a:t>
            </a:r>
            <a:r>
              <a:rPr lang="cs-CZ" dirty="0" smtClean="0"/>
              <a:t>a </a:t>
            </a:r>
            <a:r>
              <a:rPr lang="en-GB" dirty="0" smtClean="0"/>
              <a:t>classical </a:t>
            </a:r>
            <a:r>
              <a:rPr lang="en-US" dirty="0" smtClean="0"/>
              <a:t>one</a:t>
            </a:r>
            <a:r>
              <a:rPr lang="cs-CZ" dirty="0" smtClean="0"/>
              <a:t> as i</a:t>
            </a:r>
            <a:r>
              <a:rPr lang="en-GB" dirty="0" smtClean="0"/>
              <a:t>t provide</a:t>
            </a:r>
            <a:r>
              <a:rPr lang="cs-CZ" dirty="0" smtClean="0"/>
              <a:t>s</a:t>
            </a:r>
            <a:r>
              <a:rPr lang="en-GB" dirty="0" smtClean="0"/>
              <a:t> insight to the problem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 </a:t>
            </a:r>
            <a:r>
              <a:rPr lang="cs-CZ" dirty="0" smtClean="0"/>
              <a:t>But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GB" dirty="0" smtClean="0"/>
              <a:t>success depends on a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idea</a:t>
            </a:r>
            <a:r>
              <a:rPr lang="cs-CZ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 If there is no key idea, there is no solution</a:t>
            </a:r>
          </a:p>
        </p:txBody>
      </p:sp>
    </p:spTree>
    <p:extLst>
      <p:ext uri="{BB962C8B-B14F-4D97-AF65-F5344CB8AC3E}">
        <p14:creationId xmlns:p14="http://schemas.microsoft.com/office/powerpoint/2010/main" val="41458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loci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General Approach II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633" y="19409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Did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fail?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DGS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 We can test the problem </a:t>
            </a:r>
            <a:r>
              <a:rPr lang="cs-CZ" dirty="0" smtClean="0"/>
              <a:t>to </a:t>
            </a:r>
            <a:r>
              <a:rPr lang="en-GB" dirty="0" smtClean="0"/>
              <a:t>get</a:t>
            </a:r>
            <a:r>
              <a:rPr lang="cs-CZ" dirty="0" smtClean="0"/>
              <a:t> a </a:t>
            </a:r>
            <a:r>
              <a:rPr lang="en-GB" dirty="0" smtClean="0"/>
              <a:t>conjecture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 It is much easier to see new relations between objects in DGS than in a hand made sketch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 It is much easier to find solution if we know what we look for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030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roblem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loci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560482" cy="4351338"/>
          </a:xfrm>
        </p:spPr>
        <p:txBody>
          <a:bodyPr/>
          <a:lstStyle/>
          <a:p>
            <a:r>
              <a:rPr lang="en-GB" dirty="0" smtClean="0"/>
              <a:t> Let </a:t>
            </a:r>
            <a:r>
              <a:rPr lang="en-GB" i="1" dirty="0"/>
              <a:t>ABC</a:t>
            </a:r>
            <a:r>
              <a:rPr lang="en-GB" dirty="0"/>
              <a:t> be a triangle with a base </a:t>
            </a:r>
            <a:r>
              <a:rPr lang="en-GB" i="1" dirty="0"/>
              <a:t>AB</a:t>
            </a:r>
            <a:r>
              <a:rPr lang="en-GB" dirty="0"/>
              <a:t> and a vertex </a:t>
            </a:r>
            <a:r>
              <a:rPr lang="en-GB" i="1" dirty="0"/>
              <a:t>C</a:t>
            </a:r>
            <a:r>
              <a:rPr lang="en-GB" dirty="0"/>
              <a:t> on a given line </a:t>
            </a:r>
            <a:r>
              <a:rPr lang="en-GB" i="1" dirty="0"/>
              <a:t>k</a:t>
            </a:r>
            <a:r>
              <a:rPr lang="en-GB" dirty="0"/>
              <a:t>. Find the locus of the </a:t>
            </a:r>
            <a:r>
              <a:rPr lang="en-GB" dirty="0" smtClean="0"/>
              <a:t>orthocentre </a:t>
            </a:r>
            <a:r>
              <a:rPr lang="en-GB" dirty="0"/>
              <a:t>H of ABC when C moves along the line </a:t>
            </a:r>
            <a:r>
              <a:rPr lang="en-GB" i="1" dirty="0"/>
              <a:t>k</a:t>
            </a:r>
            <a:r>
              <a:rPr lang="en-GB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163" y="1690688"/>
            <a:ext cx="6139439" cy="48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784" y="1475535"/>
            <a:ext cx="6139439" cy="484315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–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loci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95897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searching for loci the students should keep the following rules:</a:t>
            </a:r>
          </a:p>
          <a:p>
            <a:r>
              <a:rPr lang="en-US" sz="2600" dirty="0" smtClean="0"/>
              <a:t> First they demonstrate the problem with DGS and construct some points of the searched locus.</a:t>
            </a:r>
          </a:p>
          <a:p>
            <a:r>
              <a:rPr lang="en-US" sz="2600" dirty="0" smtClean="0"/>
              <a:t> On the basis of the previous step they try to guess the locus.</a:t>
            </a:r>
          </a:p>
          <a:p>
            <a:r>
              <a:rPr lang="en-US" sz="2600" dirty="0" smtClean="0"/>
              <a:t> Finally they use the window ”Locus” (</a:t>
            </a:r>
            <a:r>
              <a:rPr lang="en-US" sz="2600" dirty="0" err="1" smtClean="0"/>
              <a:t>Geogebra</a:t>
            </a:r>
            <a:r>
              <a:rPr lang="en-US" sz="2600" dirty="0" smtClean="0"/>
              <a:t>, </a:t>
            </a:r>
            <a:r>
              <a:rPr lang="en-US" sz="2600" dirty="0" err="1" smtClean="0"/>
              <a:t>Cabri</a:t>
            </a:r>
            <a:r>
              <a:rPr lang="en-US" sz="2600" dirty="0" smtClean="0"/>
              <a:t>,...) to draw the locus.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72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191" y="1236922"/>
            <a:ext cx="6139439" cy="484315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Some students say: It is a parabola.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Other students say: It is a hyperbola.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Or it is neither parabola nor hyperbola?</a:t>
            </a:r>
          </a:p>
          <a:p>
            <a:pPr>
              <a:lnSpc>
                <a:spcPct val="150000"/>
              </a:lnSpc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solution?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We’ll search for the locus 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i="1" dirty="0" smtClean="0"/>
              <a:t>Outline</a:t>
            </a:r>
            <a:r>
              <a:rPr lang="cs-CZ" i="1" dirty="0" smtClean="0"/>
              <a:t> </a:t>
            </a:r>
            <a:r>
              <a:rPr lang="en-GB" i="1" dirty="0" smtClean="0"/>
              <a:t>of</a:t>
            </a:r>
            <a:r>
              <a:rPr lang="cs-CZ" i="1" dirty="0" smtClean="0"/>
              <a:t> a </a:t>
            </a:r>
            <a:r>
              <a:rPr lang="en-GB" i="1" dirty="0" smtClean="0"/>
              <a:t>talk</a:t>
            </a:r>
            <a:endParaRPr lang="en-GB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86962"/>
            <a:ext cx="10515600" cy="5152291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 Introduction</a:t>
            </a:r>
            <a:r>
              <a:rPr lang="cs-CZ" dirty="0" smtClean="0"/>
              <a:t> – </a:t>
            </a:r>
            <a:r>
              <a:rPr lang="en-US" dirty="0" smtClean="0"/>
              <a:t>p</a:t>
            </a:r>
            <a:r>
              <a:rPr lang="en-GB" dirty="0" smtClean="0"/>
              <a:t>roofs</a:t>
            </a:r>
            <a:r>
              <a:rPr lang="cs-CZ" dirty="0" smtClean="0"/>
              <a:t>, </a:t>
            </a:r>
            <a:r>
              <a:rPr lang="cs-CZ" i="1" dirty="0" smtClean="0"/>
              <a:t>CAS, DGS</a:t>
            </a:r>
            <a:endParaRPr lang="en-GB" i="1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 </a:t>
            </a:r>
            <a:r>
              <a:rPr lang="en-GB" dirty="0" smtClean="0"/>
              <a:t>Simson-Wallace theorem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 General approach to solution of a geometrical problem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 Problem</a:t>
            </a:r>
            <a:r>
              <a:rPr lang="cs-CZ" dirty="0" smtClean="0"/>
              <a:t> </a:t>
            </a:r>
            <a:r>
              <a:rPr lang="en-GB" dirty="0" smtClean="0"/>
              <a:t>of</a:t>
            </a:r>
            <a:r>
              <a:rPr lang="cs-CZ" dirty="0" smtClean="0"/>
              <a:t> </a:t>
            </a:r>
            <a:r>
              <a:rPr lang="en-GB" dirty="0" smtClean="0"/>
              <a:t>searching loci in a plane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 </a:t>
            </a:r>
            <a:r>
              <a:rPr lang="en-GB" dirty="0" smtClean="0"/>
              <a:t>Searching for loci in 3D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127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loci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General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2518"/>
            <a:ext cx="10515600" cy="47844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not clear how the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looks like?</a:t>
            </a:r>
          </a:p>
          <a:p>
            <a:pPr>
              <a:lnSpc>
                <a:spcPct val="100000"/>
              </a:lnSpc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 </a:t>
            </a:r>
            <a:r>
              <a:rPr lang="en-US" dirty="0" smtClean="0"/>
              <a:t>- The most powerful tool to solve geometrical problem in a plane or space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But for ordinary</a:t>
            </a:r>
            <a:r>
              <a:rPr lang="cs-CZ" dirty="0" smtClean="0"/>
              <a:t> </a:t>
            </a:r>
            <a:r>
              <a:rPr lang="en-US" dirty="0" smtClean="0"/>
              <a:t>students it is very difficult to master all skills necessary to manage programs </a:t>
            </a:r>
            <a:r>
              <a:rPr lang="en-US" i="1" dirty="0" smtClean="0"/>
              <a:t>CAS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Present</a:t>
            </a:r>
            <a:r>
              <a:rPr lang="en-US" dirty="0"/>
              <a:t>: </a:t>
            </a:r>
            <a:r>
              <a:rPr lang="en-GB" dirty="0"/>
              <a:t>command</a:t>
            </a:r>
            <a:r>
              <a:rPr lang="en-US" dirty="0"/>
              <a:t> </a:t>
            </a:r>
            <a:r>
              <a:rPr lang="en-US" i="1" dirty="0" err="1"/>
              <a:t>LocusEquation</a:t>
            </a:r>
            <a:r>
              <a:rPr lang="en-US" dirty="0"/>
              <a:t> in 2D</a:t>
            </a:r>
            <a:endParaRPr lang="en-US" i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Forthcoming future: merge</a:t>
            </a:r>
            <a:r>
              <a:rPr lang="cs-CZ" dirty="0" smtClean="0"/>
              <a:t>r</a:t>
            </a:r>
            <a:r>
              <a:rPr lang="en-US" dirty="0" smtClean="0"/>
              <a:t> of </a:t>
            </a:r>
            <a:r>
              <a:rPr lang="en-US" i="1" dirty="0" smtClean="0"/>
              <a:t>CAS</a:t>
            </a:r>
            <a:r>
              <a:rPr lang="en-US" dirty="0" smtClean="0"/>
              <a:t> and </a:t>
            </a:r>
            <a:r>
              <a:rPr lang="en-US" i="1" dirty="0" smtClean="0"/>
              <a:t>DGS</a:t>
            </a:r>
            <a:r>
              <a:rPr lang="en-US" dirty="0" smtClean="0"/>
              <a:t> software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the Problem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560482" cy="4351338"/>
          </a:xfrm>
        </p:spPr>
        <p:txBody>
          <a:bodyPr/>
          <a:lstStyle/>
          <a:p>
            <a:r>
              <a:rPr lang="en-GB" dirty="0" smtClean="0"/>
              <a:t> Let </a:t>
            </a:r>
            <a:r>
              <a:rPr lang="en-GB" i="1" dirty="0"/>
              <a:t>ABC</a:t>
            </a:r>
            <a:r>
              <a:rPr lang="en-GB" dirty="0"/>
              <a:t> be a triangle with a base </a:t>
            </a:r>
            <a:r>
              <a:rPr lang="en-GB" i="1" dirty="0"/>
              <a:t>AB</a:t>
            </a:r>
            <a:r>
              <a:rPr lang="en-GB" dirty="0"/>
              <a:t> and a vertex </a:t>
            </a:r>
            <a:r>
              <a:rPr lang="en-GB" i="1" dirty="0"/>
              <a:t>C</a:t>
            </a:r>
            <a:r>
              <a:rPr lang="en-GB" dirty="0"/>
              <a:t> on a given line </a:t>
            </a:r>
            <a:r>
              <a:rPr lang="en-GB" i="1" dirty="0"/>
              <a:t>k</a:t>
            </a:r>
            <a:r>
              <a:rPr lang="en-GB" dirty="0"/>
              <a:t>. Find the locus of the </a:t>
            </a:r>
            <a:r>
              <a:rPr lang="en-GB" dirty="0" smtClean="0"/>
              <a:t>orthocentre </a:t>
            </a:r>
            <a:r>
              <a:rPr lang="en-GB" dirty="0"/>
              <a:t>H of ABC when C moves along the line </a:t>
            </a:r>
            <a:r>
              <a:rPr lang="en-GB" i="1" dirty="0"/>
              <a:t>k</a:t>
            </a:r>
            <a:r>
              <a:rPr lang="en-GB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163" y="1690688"/>
            <a:ext cx="6139439" cy="48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loci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most accessible way for students is to use command „</a:t>
            </a:r>
            <a:r>
              <a:rPr lang="en-US" i="1" dirty="0" err="1" smtClean="0"/>
              <a:t>LocusEquation</a:t>
            </a:r>
            <a:r>
              <a:rPr lang="en-US" i="1" dirty="0" smtClean="0"/>
              <a:t>“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problem is solved by CAS methods, providing tools to involve all possible cases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How to proceed in </a:t>
            </a:r>
            <a:r>
              <a:rPr lang="en-US" i="1" dirty="0" smtClean="0"/>
              <a:t>CAS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loci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in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step: </a:t>
            </a:r>
            <a:r>
              <a:rPr lang="en-US" sz="2600" dirty="0" smtClean="0"/>
              <a:t>we choose coordinate system and equations of geometrical objects in such a way that problem is as simple as it is possible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For example: it is advantageous to identify some line with an axis of the coordinate system.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But we </a:t>
            </a:r>
            <a:r>
              <a:rPr lang="cs-CZ" sz="2600" dirty="0" smtClean="0"/>
              <a:t>don</a:t>
            </a:r>
            <a:r>
              <a:rPr lang="en-US" sz="2600" dirty="0" smtClean="0"/>
              <a:t>’t want to restrict generality of a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765" y="2878318"/>
            <a:ext cx="5377771" cy="379441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loci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in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Introduce a coordinate system such that </a:t>
            </a:r>
            <a:r>
              <a:rPr lang="en-GB" sz="2600" i="1" dirty="0"/>
              <a:t>A = (0,0), B = (1,0), C = (</a:t>
            </a:r>
            <a:r>
              <a:rPr lang="en-GB" sz="2600" i="1" dirty="0" err="1"/>
              <a:t>u,v</a:t>
            </a:r>
            <a:r>
              <a:rPr lang="en-GB" sz="2600" i="1" dirty="0"/>
              <a:t>), </a:t>
            </a:r>
            <a:r>
              <a:rPr lang="en-GB" sz="2600" i="1" dirty="0" smtClean="0"/>
              <a:t>         H </a:t>
            </a:r>
            <a:r>
              <a:rPr lang="en-GB" sz="2600" i="1" dirty="0"/>
              <a:t>= (</a:t>
            </a:r>
            <a:r>
              <a:rPr lang="en-GB" sz="2600" i="1" dirty="0" err="1"/>
              <a:t>p,q</a:t>
            </a:r>
            <a:r>
              <a:rPr lang="en-GB" sz="2600" i="1" dirty="0"/>
              <a:t>)</a:t>
            </a:r>
            <a:r>
              <a:rPr lang="en-GB" sz="2600" dirty="0"/>
              <a:t> and let </a:t>
            </a:r>
            <a:r>
              <a:rPr lang="en-GB" sz="2600" i="1" dirty="0"/>
              <a:t>k</a:t>
            </a:r>
            <a:r>
              <a:rPr lang="en-GB" sz="2600" dirty="0"/>
              <a:t> be an arbitrary </a:t>
            </a:r>
            <a:r>
              <a:rPr lang="en-GB" sz="2600" dirty="0" smtClean="0"/>
              <a:t>line</a:t>
            </a:r>
            <a:r>
              <a:rPr lang="en-GB" sz="2600" i="1" dirty="0" smtClean="0"/>
              <a:t> </a:t>
            </a:r>
            <a:r>
              <a:rPr lang="en-GB" sz="2600" i="1" dirty="0"/>
              <a:t>: </a:t>
            </a:r>
            <a:r>
              <a:rPr lang="en-GB" sz="2600" i="1" dirty="0" err="1"/>
              <a:t>ax</a:t>
            </a:r>
            <a:r>
              <a:rPr lang="en-GB" sz="2600" i="1" dirty="0"/>
              <a:t> + by + c = 0</a:t>
            </a:r>
            <a:r>
              <a:rPr lang="en-GB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15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loci –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in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step: </a:t>
            </a:r>
            <a:r>
              <a:rPr lang="en-GB" sz="2600" dirty="0" smtClean="0"/>
              <a:t>Expressing assumptions</a:t>
            </a:r>
            <a:r>
              <a:rPr lang="cs-CZ" sz="2600" dirty="0" smtClean="0"/>
              <a:t> </a:t>
            </a:r>
            <a:r>
              <a:rPr lang="en-GB" sz="2600" dirty="0"/>
              <a:t>of the </a:t>
            </a:r>
            <a:r>
              <a:rPr lang="en-GB" sz="2600" dirty="0" smtClean="0"/>
              <a:t>problem in equations:</a:t>
            </a:r>
            <a:endParaRPr lang="en-GB" sz="2600" dirty="0"/>
          </a:p>
          <a:p>
            <a:r>
              <a:rPr lang="en-GB" sz="2600" dirty="0"/>
              <a:t>For the intersection </a:t>
            </a:r>
            <a:r>
              <a:rPr lang="en-GB" sz="2600" i="1" dirty="0"/>
              <a:t>H</a:t>
            </a:r>
            <a:r>
              <a:rPr lang="en-GB" sz="2600" dirty="0"/>
              <a:t> it holds:</a:t>
            </a:r>
          </a:p>
          <a:p>
            <a:pPr marL="0" indent="0">
              <a:buNone/>
            </a:pPr>
            <a:r>
              <a:rPr lang="en-GB" i="1" dirty="0"/>
              <a:t>(H −C) </a:t>
            </a:r>
            <a:r>
              <a:rPr lang="en-GB" dirty="0"/>
              <a:t>⊥</a:t>
            </a:r>
            <a:r>
              <a:rPr lang="en-GB" i="1" dirty="0"/>
              <a:t> (B −A) </a:t>
            </a:r>
            <a:r>
              <a:rPr lang="en-GB" dirty="0"/>
              <a:t>⇔ </a:t>
            </a:r>
            <a:r>
              <a:rPr lang="en-GB" i="1" dirty="0"/>
              <a:t>h1 : (p−</a:t>
            </a:r>
            <a:r>
              <a:rPr lang="en-GB" i="1" dirty="0" err="1"/>
              <a:t>u,q</a:t>
            </a:r>
            <a:r>
              <a:rPr lang="en-GB" i="1" dirty="0"/>
              <a:t>−v)·(1,0) = 0</a:t>
            </a:r>
            <a:r>
              <a:rPr lang="en-GB" dirty="0"/>
              <a:t>, </a:t>
            </a: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(</a:t>
            </a:r>
            <a:r>
              <a:rPr lang="en-GB" i="1" dirty="0"/>
              <a:t>H −A) </a:t>
            </a:r>
            <a:r>
              <a:rPr lang="en-GB" dirty="0"/>
              <a:t>⊥ </a:t>
            </a:r>
            <a:r>
              <a:rPr lang="en-GB" i="1" dirty="0"/>
              <a:t>(C −B) </a:t>
            </a:r>
            <a:r>
              <a:rPr lang="en-GB" dirty="0"/>
              <a:t>⇔ </a:t>
            </a:r>
            <a:r>
              <a:rPr lang="en-GB" i="1" dirty="0"/>
              <a:t>h2 : (</a:t>
            </a:r>
            <a:r>
              <a:rPr lang="en-GB" i="1" dirty="0" err="1" smtClean="0"/>
              <a:t>p,q</a:t>
            </a:r>
            <a:r>
              <a:rPr lang="en-GB" i="1" dirty="0"/>
              <a:t>)·(u−1,v) = 0</a:t>
            </a:r>
            <a:r>
              <a:rPr lang="en-GB" dirty="0"/>
              <a:t>.</a:t>
            </a:r>
          </a:p>
          <a:p>
            <a:r>
              <a:rPr lang="en-GB" sz="2600" dirty="0"/>
              <a:t>Further</a:t>
            </a:r>
          </a:p>
          <a:p>
            <a:pPr marL="0" indent="0">
              <a:buNone/>
            </a:pPr>
            <a:r>
              <a:rPr lang="en-GB" i="1" dirty="0"/>
              <a:t>C ∈ k </a:t>
            </a:r>
            <a:r>
              <a:rPr lang="en-GB" dirty="0"/>
              <a:t>⇔ </a:t>
            </a:r>
            <a:r>
              <a:rPr lang="en-GB" i="1" dirty="0"/>
              <a:t>h3 : au + </a:t>
            </a:r>
            <a:r>
              <a:rPr lang="en-GB" i="1" dirty="0" err="1"/>
              <a:t>bv</a:t>
            </a:r>
            <a:r>
              <a:rPr lang="en-GB" i="1" dirty="0"/>
              <a:t> + c = 0.</a:t>
            </a:r>
          </a:p>
        </p:txBody>
      </p:sp>
    </p:spTree>
    <p:extLst>
      <p:ext uri="{BB962C8B-B14F-4D97-AF65-F5344CB8AC3E}">
        <p14:creationId xmlns:p14="http://schemas.microsoft.com/office/powerpoint/2010/main" val="659893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loci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in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step: </a:t>
            </a:r>
            <a:r>
              <a:rPr lang="en-US" sz="2600" dirty="0" smtClean="0"/>
              <a:t>elimination of variables</a:t>
            </a:r>
          </a:p>
          <a:p>
            <a:r>
              <a:rPr lang="en-US" sz="2600" dirty="0" smtClean="0"/>
              <a:t>We get the system of three equations </a:t>
            </a:r>
            <a:r>
              <a:rPr lang="en-US" sz="2600" i="1" dirty="0" smtClean="0"/>
              <a:t>h1 = 0, h2 = 0, h3 = 0 </a:t>
            </a:r>
            <a:r>
              <a:rPr lang="en-US" sz="2600" dirty="0" smtClean="0"/>
              <a:t>in variables       </a:t>
            </a:r>
            <a:r>
              <a:rPr lang="en-US" sz="2600" i="1" dirty="0" smtClean="0"/>
              <a:t>u, v, p, q, a, b, c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To ﬁnd the locus of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(p, q)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smtClean="0"/>
              <a:t>we eliminate variables </a:t>
            </a:r>
            <a:r>
              <a:rPr lang="en-US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u, v </a:t>
            </a:r>
            <a:r>
              <a:rPr lang="en-US" sz="2600" dirty="0" smtClean="0"/>
              <a:t>in the ideal              </a:t>
            </a:r>
            <a:r>
              <a:rPr lang="en-US" sz="2600" i="1" dirty="0" smtClean="0"/>
              <a:t>I = (h1,h2,h3) </a:t>
            </a:r>
            <a:r>
              <a:rPr lang="en-US" sz="2600" dirty="0" smtClean="0"/>
              <a:t>to obtain a relation in </a:t>
            </a:r>
            <a:r>
              <a:rPr lang="en-US" sz="2600" i="1" dirty="0" smtClean="0"/>
              <a:t>p, q</a:t>
            </a:r>
            <a:r>
              <a:rPr lang="en-US" sz="2600" dirty="0" smtClean="0"/>
              <a:t> which depends only on </a:t>
            </a:r>
            <a:r>
              <a:rPr lang="en-US" sz="2600" i="1" dirty="0" smtClean="0"/>
              <a:t>a, b, c</a:t>
            </a:r>
            <a:r>
              <a:rPr lang="en-US" sz="2600" dirty="0" smtClean="0"/>
              <a:t>. We enter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600" dirty="0" smtClean="0"/>
              <a:t>and get the equation :</a:t>
            </a:r>
            <a:endParaRPr lang="en-US" sz="2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982" y="4076729"/>
            <a:ext cx="5526159" cy="12743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942" y="5290146"/>
            <a:ext cx="4822545" cy="71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29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138" y="1185640"/>
            <a:ext cx="6907337" cy="56313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loci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in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92311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            the </a:t>
            </a:r>
            <a:r>
              <a:rPr lang="en-GB" dirty="0"/>
              <a:t>locus is a parabola with the vertex </a:t>
            </a:r>
            <a:r>
              <a:rPr lang="en-GB" dirty="0" smtClean="0"/>
              <a:t>       and </a:t>
            </a:r>
            <a:r>
              <a:rPr lang="en-GB" dirty="0"/>
              <a:t>a parameter  </a:t>
            </a:r>
            <a:r>
              <a:rPr lang="en-GB" dirty="0" smtClean="0"/>
              <a:t>    .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053" y="1825625"/>
            <a:ext cx="999513" cy="424374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974837"/>
              </p:ext>
            </p:extLst>
          </p:nvPr>
        </p:nvGraphicFramePr>
        <p:xfrm>
          <a:off x="5008394" y="2174324"/>
          <a:ext cx="752924" cy="5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Rovnice" r:id="rId5" imgW="571320" imgH="431640" progId="Equation.3">
                  <p:embed/>
                </p:oleObj>
              </mc:Choice>
              <mc:Fallback>
                <p:oleObj name="Rovnice" r:id="rId5" imgW="5713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8394" y="2174324"/>
                        <a:ext cx="752924" cy="56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961400"/>
              </p:ext>
            </p:extLst>
          </p:nvPr>
        </p:nvGraphicFramePr>
        <p:xfrm>
          <a:off x="3873261" y="2523827"/>
          <a:ext cx="433879" cy="702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Rovnice" r:id="rId7" imgW="266400" imgH="431640" progId="Equation.3">
                  <p:embed/>
                </p:oleObj>
              </mc:Choice>
              <mc:Fallback>
                <p:oleObj name="Rovnice" r:id="rId7" imgW="2664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73261" y="2523827"/>
                        <a:ext cx="433879" cy="702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37" y="1135528"/>
            <a:ext cx="6195454" cy="48778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loci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in 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845424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If             </a:t>
            </a:r>
            <a:r>
              <a:rPr lang="cs-CZ" dirty="0" smtClean="0"/>
              <a:t>,</a:t>
            </a:r>
            <a:r>
              <a:rPr lang="en-US" dirty="0" smtClean="0"/>
              <a:t>  we obtain a hyperbola centered at            with one asymptote perpendicular to </a:t>
            </a:r>
            <a:r>
              <a:rPr lang="en-US" i="1" dirty="0" smtClean="0"/>
              <a:t>AB</a:t>
            </a:r>
            <a:r>
              <a:rPr lang="en-US" dirty="0" smtClean="0"/>
              <a:t> and the second asymptote perpendicular to the line </a:t>
            </a:r>
            <a:r>
              <a:rPr lang="en-US" i="1" dirty="0" smtClean="0"/>
              <a:t>k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endParaRPr lang="en-US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617" y="1844397"/>
            <a:ext cx="992653" cy="390176"/>
          </a:xfrm>
          <a:prstGeom prst="rect">
            <a:avLst/>
          </a:prstGeom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21289"/>
              </p:ext>
            </p:extLst>
          </p:nvPr>
        </p:nvGraphicFramePr>
        <p:xfrm>
          <a:off x="4655671" y="2162211"/>
          <a:ext cx="1709270" cy="59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Rovnice" r:id="rId5" imgW="1231560" imgH="431640" progId="Equation.3">
                  <p:embed/>
                </p:oleObj>
              </mc:Choice>
              <mc:Fallback>
                <p:oleObj name="Rovnice" r:id="rId5" imgW="1231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5671" y="2162211"/>
                        <a:ext cx="1709270" cy="597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1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loci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locus above was found by algebraic and computer tools.</a:t>
            </a:r>
          </a:p>
          <a:p>
            <a:endParaRPr lang="en-US" dirty="0" smtClean="0"/>
          </a:p>
          <a:p>
            <a:r>
              <a:rPr lang="en-US" dirty="0" smtClean="0"/>
              <a:t>It would be interesting to ﬁnd a classical geometric proof!</a:t>
            </a:r>
          </a:p>
          <a:p>
            <a:endParaRPr lang="en-US" dirty="0" smtClean="0"/>
          </a:p>
          <a:p>
            <a:r>
              <a:rPr lang="en-US" dirty="0" smtClean="0"/>
              <a:t>The next example shows how the knowledge of </a:t>
            </a:r>
            <a:r>
              <a:rPr lang="cs-CZ" dirty="0" smtClean="0"/>
              <a:t>a </a:t>
            </a:r>
            <a:r>
              <a:rPr lang="en-US" dirty="0" smtClean="0"/>
              <a:t>solution, obtained by </a:t>
            </a:r>
            <a:r>
              <a:rPr lang="en-US" i="1" dirty="0" smtClean="0"/>
              <a:t>CAS</a:t>
            </a:r>
            <a:r>
              <a:rPr lang="en-US" dirty="0" smtClean="0"/>
              <a:t>, provides an important hint to finding classical solution </a:t>
            </a:r>
          </a:p>
        </p:txBody>
      </p:sp>
    </p:spTree>
    <p:extLst>
      <p:ext uri="{BB962C8B-B14F-4D97-AF65-F5344CB8AC3E}">
        <p14:creationId xmlns:p14="http://schemas.microsoft.com/office/powerpoint/2010/main" val="20111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-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Proving at schools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 smtClean="0"/>
              <a:t> Proving </a:t>
            </a:r>
            <a:r>
              <a:rPr lang="en-GB" dirty="0"/>
              <a:t>theorems does not belong to </a:t>
            </a:r>
            <a:r>
              <a:rPr lang="en-GB" dirty="0" smtClean="0"/>
              <a:t>favourite </a:t>
            </a:r>
            <a:r>
              <a:rPr lang="en-GB" dirty="0"/>
              <a:t>activities in </a:t>
            </a:r>
            <a:r>
              <a:rPr lang="en-GB" dirty="0" smtClean="0"/>
              <a:t>math   lessons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 On </a:t>
            </a:r>
            <a:r>
              <a:rPr lang="en-GB" dirty="0"/>
              <a:t>the other hand, without proving there is no </a:t>
            </a:r>
            <a:r>
              <a:rPr lang="en-GB" dirty="0" smtClean="0"/>
              <a:t>mathematics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7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636" y="3310964"/>
            <a:ext cx="4169855" cy="34731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II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Let´s have 4</a:t>
            </a:r>
            <a:r>
              <a:rPr lang="cs-CZ" dirty="0" smtClean="0"/>
              <a:t> </a:t>
            </a:r>
            <a:r>
              <a:rPr lang="en-GB" dirty="0" smtClean="0"/>
              <a:t>mutually</a:t>
            </a:r>
            <a:r>
              <a:rPr lang="cs-CZ" dirty="0" smtClean="0"/>
              <a:t> </a:t>
            </a:r>
            <a:r>
              <a:rPr lang="en-GB" dirty="0" smtClean="0"/>
              <a:t>intersecting</a:t>
            </a:r>
            <a:r>
              <a:rPr lang="cs-CZ" dirty="0" smtClean="0"/>
              <a:t> </a:t>
            </a:r>
            <a:r>
              <a:rPr lang="en-GB" dirty="0" smtClean="0"/>
              <a:t> lines </a:t>
            </a:r>
            <a:r>
              <a:rPr lang="en-GB" i="1" dirty="0" smtClean="0"/>
              <a:t>a,</a:t>
            </a:r>
            <a:r>
              <a:rPr lang="cs-CZ" i="1" dirty="0" smtClean="0"/>
              <a:t> </a:t>
            </a:r>
            <a:r>
              <a:rPr lang="en-GB" i="1" dirty="0" smtClean="0"/>
              <a:t>b,</a:t>
            </a:r>
            <a:r>
              <a:rPr lang="cs-CZ" i="1" dirty="0" smtClean="0"/>
              <a:t> </a:t>
            </a:r>
            <a:r>
              <a:rPr lang="en-GB" i="1" dirty="0" smtClean="0"/>
              <a:t>c,</a:t>
            </a:r>
            <a:r>
              <a:rPr lang="cs-CZ" i="1" dirty="0" smtClean="0"/>
              <a:t> </a:t>
            </a:r>
            <a:r>
              <a:rPr lang="en-GB" i="1" dirty="0" smtClean="0"/>
              <a:t>d</a:t>
            </a:r>
            <a:r>
              <a:rPr lang="cs-CZ" dirty="0" smtClean="0"/>
              <a:t> in </a:t>
            </a:r>
            <a:r>
              <a:rPr lang="en-GB" dirty="0" smtClean="0"/>
              <a:t>a plane. Our task is to find locus of points </a:t>
            </a:r>
            <a:r>
              <a:rPr lang="en-GB" i="1" dirty="0" smtClean="0"/>
              <a:t>P</a:t>
            </a:r>
            <a:r>
              <a:rPr lang="en-GB" dirty="0" smtClean="0"/>
              <a:t> with the</a:t>
            </a:r>
            <a:r>
              <a:rPr lang="cs-CZ" dirty="0" smtClean="0"/>
              <a:t> </a:t>
            </a:r>
            <a:r>
              <a:rPr lang="en-GB" dirty="0" smtClean="0"/>
              <a:t>following</a:t>
            </a:r>
            <a:r>
              <a:rPr lang="cs-CZ" dirty="0" smtClean="0"/>
              <a:t> </a:t>
            </a:r>
            <a:r>
              <a:rPr lang="en-GB" dirty="0" smtClean="0"/>
              <a:t>property:</a:t>
            </a:r>
            <a:r>
              <a:rPr lang="cs-CZ" dirty="0" smtClean="0"/>
              <a:t> </a:t>
            </a:r>
            <a:r>
              <a:rPr lang="en-GB" dirty="0" smtClean="0"/>
              <a:t>If we denote </a:t>
            </a:r>
            <a:r>
              <a:rPr lang="en-GB" i="1" dirty="0" smtClean="0"/>
              <a:t>K</a:t>
            </a:r>
            <a:r>
              <a:rPr lang="en-GB" i="1" dirty="0"/>
              <a:t>, L, M, N</a:t>
            </a:r>
            <a:r>
              <a:rPr lang="en-GB" dirty="0" smtClean="0"/>
              <a:t> the feet of perpendiculars from the point </a:t>
            </a:r>
            <a:r>
              <a:rPr lang="en-GB" i="1" dirty="0" smtClean="0"/>
              <a:t>P</a:t>
            </a:r>
            <a:r>
              <a:rPr lang="en-GB" dirty="0" smtClean="0"/>
              <a:t> to lines </a:t>
            </a:r>
            <a:r>
              <a:rPr lang="en-GB" i="1" dirty="0" smtClean="0"/>
              <a:t>a,</a:t>
            </a:r>
            <a:r>
              <a:rPr lang="cs-CZ" i="1" dirty="0" smtClean="0"/>
              <a:t> </a:t>
            </a:r>
            <a:r>
              <a:rPr lang="en-GB" i="1" dirty="0" smtClean="0"/>
              <a:t>b,</a:t>
            </a:r>
            <a:r>
              <a:rPr lang="cs-CZ" i="1" dirty="0" smtClean="0"/>
              <a:t> </a:t>
            </a:r>
            <a:r>
              <a:rPr lang="en-GB" i="1" dirty="0" smtClean="0"/>
              <a:t>c,</a:t>
            </a:r>
            <a:r>
              <a:rPr lang="cs-CZ" i="1" dirty="0" smtClean="0"/>
              <a:t> </a:t>
            </a:r>
            <a:r>
              <a:rPr lang="en-GB" i="1" dirty="0" smtClean="0"/>
              <a:t>d</a:t>
            </a:r>
            <a:r>
              <a:rPr lang="cs-CZ" dirty="0" smtClean="0"/>
              <a:t> </a:t>
            </a:r>
            <a:r>
              <a:rPr lang="en-GB" dirty="0" smtClean="0"/>
              <a:t>respectively, then line </a:t>
            </a:r>
            <a:r>
              <a:rPr lang="en-GB" i="1" dirty="0" smtClean="0"/>
              <a:t>KL </a:t>
            </a:r>
            <a:r>
              <a:rPr lang="en-GB" dirty="0" smtClean="0"/>
              <a:t>is parallel to line </a:t>
            </a:r>
            <a:r>
              <a:rPr lang="en-GB" i="1" dirty="0" smtClean="0"/>
              <a:t>MN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788" y="1825625"/>
            <a:ext cx="5938115" cy="49460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II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What is the main distinction of the </a:t>
            </a:r>
            <a:r>
              <a:rPr lang="en-GB" i="1" dirty="0"/>
              <a:t>Problem II </a:t>
            </a:r>
            <a:r>
              <a:rPr lang="en-GB" dirty="0"/>
              <a:t>from </a:t>
            </a:r>
            <a:r>
              <a:rPr lang="en-GB" dirty="0" smtClean="0"/>
              <a:t>the</a:t>
            </a:r>
            <a:r>
              <a:rPr lang="cs-CZ" dirty="0" smtClean="0"/>
              <a:t> </a:t>
            </a:r>
            <a:r>
              <a:rPr lang="en-GB" dirty="0" smtClean="0"/>
              <a:t>previous </a:t>
            </a:r>
            <a:r>
              <a:rPr lang="en-GB" dirty="0"/>
              <a:t>one?</a:t>
            </a:r>
          </a:p>
          <a:p>
            <a:pPr>
              <a:lnSpc>
                <a:spcPct val="150000"/>
              </a:lnSpc>
            </a:pPr>
            <a:r>
              <a:rPr lang="en-GB" dirty="0"/>
              <a:t>We </a:t>
            </a:r>
            <a:r>
              <a:rPr lang="en-GB" dirty="0" smtClean="0"/>
              <a:t>can</a:t>
            </a:r>
            <a:r>
              <a:rPr lang="en-GB" dirty="0"/>
              <a:t> </a:t>
            </a:r>
            <a:r>
              <a:rPr lang="en-GB" dirty="0" smtClean="0"/>
              <a:t>not </a:t>
            </a:r>
            <a:r>
              <a:rPr lang="en-GB" dirty="0"/>
              <a:t>use command </a:t>
            </a:r>
            <a:r>
              <a:rPr lang="cs-CZ" i="1" dirty="0"/>
              <a:t>„</a:t>
            </a:r>
            <a:r>
              <a:rPr lang="en-GB" i="1" dirty="0"/>
              <a:t>locus</a:t>
            </a:r>
            <a:r>
              <a:rPr lang="cs-CZ" i="1" dirty="0"/>
              <a:t>“</a:t>
            </a:r>
            <a:r>
              <a:rPr lang="en-GB" i="1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2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simplest solution by </a:t>
            </a:r>
            <a:r>
              <a:rPr lang="en-GB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GeoGebra</a:t>
            </a:r>
            <a:endParaRPr lang="en-GB" dirty="0"/>
          </a:p>
        </p:txBody>
      </p:sp>
      <p:pic>
        <p:nvPicPr>
          <p:cNvPr id="4" name="Obrázek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88" y="1439677"/>
            <a:ext cx="5688783" cy="4516332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487814" y="5736089"/>
            <a:ext cx="11166303" cy="830997"/>
            <a:chOff x="487814" y="5736089"/>
            <a:chExt cx="11166303" cy="830997"/>
          </a:xfrm>
        </p:grpSpPr>
        <p:sp>
          <p:nvSpPr>
            <p:cNvPr id="3" name="TextovéPole 2"/>
            <p:cNvSpPr txBox="1"/>
            <p:nvPr/>
          </p:nvSpPr>
          <p:spPr>
            <a:xfrm>
              <a:off x="487814" y="6105421"/>
              <a:ext cx="11166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Is it a circle in all possible cases? Does every point of the circle satisfy our requirements ?</a:t>
              </a:r>
              <a:endParaRPr lang="en-US" sz="2400" dirty="0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487814" y="5736089"/>
              <a:ext cx="153820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Drawback:</a:t>
              </a:r>
              <a:r>
                <a:rPr lang="en-GB" dirty="0" smtClean="0"/>
                <a:t>: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980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olution by CAS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612" y="1630397"/>
            <a:ext cx="7322930" cy="471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16" y="3620318"/>
            <a:ext cx="5104638" cy="32878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01" y="79935"/>
            <a:ext cx="7799575" cy="451432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689602" y="161170"/>
            <a:ext cx="6424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Expressing the Assumptions</a:t>
            </a:r>
            <a:endParaRPr lang="en-GB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14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by CAS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cs-CZ" dirty="0" smtClean="0"/>
          </a:p>
          <a:p>
            <a:r>
              <a:rPr lang="en-US" sz="2000" dirty="0"/>
              <a:t>Previous assignment yields: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24" y="1777813"/>
            <a:ext cx="9268853" cy="2274611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2145078" y="4745399"/>
            <a:ext cx="8226814" cy="1837668"/>
            <a:chOff x="2037873" y="4474232"/>
            <a:chExt cx="8226814" cy="183766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9470" y="4474232"/>
              <a:ext cx="8225217" cy="1533963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7873" y="6008195"/>
              <a:ext cx="4058127" cy="303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3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by CAS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degeneracy conditions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512" y="1590862"/>
            <a:ext cx="6276975" cy="7239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18" y="2709507"/>
            <a:ext cx="1036545" cy="391584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3779698" y="2780413"/>
            <a:ext cx="338091" cy="27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4261224" y="2720633"/>
            <a:ext cx="286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Vertices A, B, D lie in a line</a:t>
            </a: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38" y="3227294"/>
            <a:ext cx="3405426" cy="356551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3779697" y="3269557"/>
            <a:ext cx="338091" cy="27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ovéPole 9"/>
          <p:cNvSpPr txBox="1"/>
          <p:nvPr/>
        </p:nvSpPr>
        <p:spPr>
          <a:xfrm>
            <a:off x="4261224" y="3220903"/>
            <a:ext cx="286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Vertices B,</a:t>
            </a:r>
            <a:r>
              <a:rPr lang="cs-CZ" dirty="0" smtClean="0"/>
              <a:t> C,</a:t>
            </a:r>
            <a:r>
              <a:rPr lang="en-GB" dirty="0" smtClean="0"/>
              <a:t> D lie in a line</a:t>
            </a:r>
            <a:endParaRPr lang="en-GB" dirty="0"/>
          </a:p>
        </p:txBody>
      </p:sp>
      <p:sp>
        <p:nvSpPr>
          <p:cNvPr id="11" name="Šipka doprava 10"/>
          <p:cNvSpPr/>
          <p:nvPr/>
        </p:nvSpPr>
        <p:spPr>
          <a:xfrm>
            <a:off x="7123954" y="3019422"/>
            <a:ext cx="338091" cy="27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762" y="2825000"/>
            <a:ext cx="1466803" cy="6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by CAS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519325" y="1861597"/>
            <a:ext cx="10554521" cy="1122037"/>
            <a:chOff x="519325" y="1861597"/>
            <a:chExt cx="10554521" cy="1122037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325" y="2582505"/>
              <a:ext cx="4949146" cy="401129"/>
            </a:xfrm>
            <a:prstGeom prst="rect">
              <a:avLst/>
            </a:prstGeom>
            <a:effectLst>
              <a:reflection stA="0" endPos="65000" dist="50800" dir="5400000" sy="-100000" algn="bl" rotWithShape="0"/>
            </a:effectLst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325" y="1861597"/>
              <a:ext cx="10554521" cy="822508"/>
            </a:xfrm>
            <a:prstGeom prst="rect">
              <a:avLst/>
            </a:prstGeom>
            <a:effectLst>
              <a:reflection stA="0" endPos="65000" dist="50800" dir="5400000" sy="-100000" algn="bl" rotWithShape="0"/>
            </a:effectLst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249" y="3445147"/>
            <a:ext cx="6560671" cy="50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433" y="1198936"/>
            <a:ext cx="6556311" cy="56590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433" y="235782"/>
            <a:ext cx="6560671" cy="50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by CAS - Converse implication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What we proved: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2382" y="2185659"/>
            <a:ext cx="230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endParaRPr lang="en-GB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5680365" y="3084384"/>
            <a:ext cx="6249010" cy="1605380"/>
            <a:chOff x="2039469" y="4474232"/>
            <a:chExt cx="8225218" cy="1837668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9470" y="4474232"/>
              <a:ext cx="8225217" cy="1533963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9469" y="6008195"/>
              <a:ext cx="4058128" cy="303705"/>
            </a:xfrm>
            <a:prstGeom prst="rect">
              <a:avLst/>
            </a:prstGeom>
          </p:spPr>
        </p:pic>
      </p:grpSp>
      <p:sp>
        <p:nvSpPr>
          <p:cNvPr id="9" name="Šipka doprava 8"/>
          <p:cNvSpPr/>
          <p:nvPr/>
        </p:nvSpPr>
        <p:spPr>
          <a:xfrm>
            <a:off x="5080394" y="2227034"/>
            <a:ext cx="842683" cy="507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ovéPole 12"/>
          <p:cNvSpPr txBox="1"/>
          <p:nvPr/>
        </p:nvSpPr>
        <p:spPr>
          <a:xfrm>
            <a:off x="7857261" y="2185659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GB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770434"/>
            <a:ext cx="2413064" cy="737045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2403734" y="5181229"/>
            <a:ext cx="668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does every point of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really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satisfy our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2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- Proving at schools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get over this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disproportion ?</a:t>
            </a:r>
          </a:p>
          <a:p>
            <a:endParaRPr lang="en-GB" dirty="0" smtClean="0"/>
          </a:p>
          <a:p>
            <a:r>
              <a:rPr lang="en-GB" dirty="0" smtClean="0"/>
              <a:t> Make </a:t>
            </a:r>
            <a:r>
              <a:rPr lang="en-GB" dirty="0"/>
              <a:t>proving more </a:t>
            </a:r>
            <a:r>
              <a:rPr lang="en-GB" dirty="0" smtClean="0"/>
              <a:t>attractive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 Persuade </a:t>
            </a:r>
            <a:r>
              <a:rPr lang="en-GB" dirty="0"/>
              <a:t>students that proofs are </a:t>
            </a:r>
            <a:r>
              <a:rPr lang="en-GB" dirty="0" smtClean="0"/>
              <a:t>necessary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 Prove </a:t>
            </a:r>
            <a:r>
              <a:rPr lang="en-GB" dirty="0"/>
              <a:t>such statements </a:t>
            </a:r>
            <a:r>
              <a:rPr lang="en-GB" dirty="0" smtClean="0"/>
              <a:t>students </a:t>
            </a:r>
            <a:r>
              <a:rPr lang="en-GB" dirty="0"/>
              <a:t>are doubting </a:t>
            </a:r>
            <a:r>
              <a:rPr lang="en-GB" dirty="0" smtClean="0"/>
              <a:t>about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 Show statements </a:t>
            </a:r>
            <a:r>
              <a:rPr lang="en-GB" dirty="0"/>
              <a:t>which seem to be true but </a:t>
            </a:r>
            <a:r>
              <a:rPr lang="en-GB" dirty="0" smtClean="0"/>
              <a:t>are </a:t>
            </a:r>
            <a:r>
              <a:rPr lang="en-GB" dirty="0"/>
              <a:t>not </a:t>
            </a:r>
            <a:r>
              <a:rPr lang="en-GB" dirty="0" smtClean="0"/>
              <a:t>valid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 Visualize </a:t>
            </a:r>
            <a:r>
              <a:rPr lang="en-GB" dirty="0"/>
              <a:t>a proof if </a:t>
            </a:r>
            <a:r>
              <a:rPr lang="en-GB" dirty="0" smtClean="0"/>
              <a:t>possible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 Show </a:t>
            </a:r>
            <a:r>
              <a:rPr lang="en-GB" dirty="0"/>
              <a:t>nice </a:t>
            </a:r>
            <a:r>
              <a:rPr lang="en-GB" dirty="0" smtClean="0"/>
              <a:t>proofs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0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by CAS - Converse implication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10472"/>
            <a:ext cx="10515600" cy="4351338"/>
          </a:xfrm>
        </p:spPr>
        <p:txBody>
          <a:bodyPr/>
          <a:lstStyle/>
          <a:p>
            <a:r>
              <a:rPr lang="en-US" dirty="0" smtClean="0"/>
              <a:t>One must prove yet:</a:t>
            </a:r>
          </a:p>
          <a:p>
            <a:endParaRPr lang="en-GB" dirty="0"/>
          </a:p>
        </p:txBody>
      </p:sp>
      <p:sp>
        <p:nvSpPr>
          <p:cNvPr id="4" name="TextovéPole 3"/>
          <p:cNvSpPr txBox="1"/>
          <p:nvPr/>
        </p:nvSpPr>
        <p:spPr>
          <a:xfrm>
            <a:off x="7944314" y="2277980"/>
            <a:ext cx="230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endParaRPr lang="en-GB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893" y="2862755"/>
            <a:ext cx="2416486" cy="73808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23990" y="2239132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GB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324404" y="2896702"/>
            <a:ext cx="5808053" cy="1662685"/>
            <a:chOff x="311853" y="2936035"/>
            <a:chExt cx="5539058" cy="1034558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854" y="2936035"/>
              <a:ext cx="5539057" cy="86358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853" y="3799615"/>
              <a:ext cx="2732840" cy="170978"/>
            </a:xfrm>
            <a:prstGeom prst="rect">
              <a:avLst/>
            </a:prstGeom>
          </p:spPr>
        </p:pic>
      </p:grpSp>
      <p:sp>
        <p:nvSpPr>
          <p:cNvPr id="9" name="Šipka doprava 8"/>
          <p:cNvSpPr/>
          <p:nvPr/>
        </p:nvSpPr>
        <p:spPr>
          <a:xfrm>
            <a:off x="5618663" y="2283492"/>
            <a:ext cx="842683" cy="507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by CAS - Converse implication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 Form – command NF</a:t>
            </a:r>
          </a:p>
          <a:p>
            <a:r>
              <a:rPr lang="en-GB" dirty="0" smtClean="0"/>
              <a:t>We have a set of equations, labelled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</a:t>
            </a:r>
            <a:r>
              <a:rPr lang="en-GB" dirty="0" smtClean="0"/>
              <a:t> (denote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dirty="0" smtClean="0"/>
              <a:t>)</a:t>
            </a:r>
          </a:p>
          <a:p>
            <a:r>
              <a:rPr lang="en-GB" dirty="0"/>
              <a:t>Our question </a:t>
            </a:r>
            <a:r>
              <a:rPr lang="en-GB" dirty="0" smtClean="0"/>
              <a:t>is: Does </a:t>
            </a:r>
            <a:r>
              <a:rPr lang="en-GB" dirty="0"/>
              <a:t>an </a:t>
            </a:r>
            <a:r>
              <a:rPr lang="en-GB" dirty="0" smtClean="0"/>
              <a:t>equation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dirty="0" smtClean="0"/>
              <a:t> </a:t>
            </a:r>
            <a:r>
              <a:rPr lang="en-GB" dirty="0"/>
              <a:t>belong to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GB" dirty="0"/>
              <a:t>?</a:t>
            </a:r>
          </a:p>
          <a:p>
            <a:r>
              <a:rPr lang="en-GB" dirty="0" smtClean="0"/>
              <a:t>Otherwise: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We use command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NF. </a:t>
            </a:r>
            <a:r>
              <a:rPr lang="en-GB" dirty="0" smtClean="0"/>
              <a:t>If the program responses </a:t>
            </a:r>
            <a:r>
              <a:rPr lang="en-GB" i="1" dirty="0" smtClean="0"/>
              <a:t>NF = 0</a:t>
            </a:r>
            <a:r>
              <a:rPr lang="en-GB" dirty="0" smtClean="0"/>
              <a:t>, then the equation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i="1" dirty="0" smtClean="0"/>
              <a:t> </a:t>
            </a:r>
            <a:r>
              <a:rPr lang="en-GB" dirty="0" smtClean="0"/>
              <a:t>is a subset of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18117" y="3739684"/>
            <a:ext cx="2728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If </a:t>
            </a:r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GB" sz="2800" dirty="0" smtClean="0"/>
              <a:t> then </a:t>
            </a:r>
            <a:r>
              <a:rPr lang="en-GB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n-GB" sz="2800" dirty="0" smtClean="0"/>
              <a:t>is valid.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2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by CAS - Converse implication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03" y="1636900"/>
            <a:ext cx="11129994" cy="18178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03" y="3529480"/>
            <a:ext cx="10696636" cy="4687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450" y="4130863"/>
            <a:ext cx="1692244" cy="4330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803" y="4130863"/>
            <a:ext cx="999938" cy="435870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3815042" y="4266696"/>
            <a:ext cx="149412" cy="16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674" y="4563895"/>
            <a:ext cx="3088650" cy="413819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>
            <a:off x="3806357" y="4690121"/>
            <a:ext cx="149412" cy="161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488" y="4494912"/>
            <a:ext cx="982568" cy="40885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4949" y="4229234"/>
            <a:ext cx="1617663" cy="485993"/>
          </a:xfrm>
          <a:prstGeom prst="rect">
            <a:avLst/>
          </a:prstGeom>
        </p:spPr>
      </p:pic>
      <p:sp>
        <p:nvSpPr>
          <p:cNvPr id="16" name="Šipka doprava 15"/>
          <p:cNvSpPr/>
          <p:nvPr/>
        </p:nvSpPr>
        <p:spPr>
          <a:xfrm>
            <a:off x="5703015" y="4370378"/>
            <a:ext cx="352611" cy="203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59" y="1231360"/>
            <a:ext cx="6810456" cy="53474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Classical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464859" cy="4351338"/>
          </a:xfrm>
        </p:spPr>
        <p:txBody>
          <a:bodyPr/>
          <a:lstStyle/>
          <a:p>
            <a:r>
              <a:rPr lang="en-GB" dirty="0" smtClean="0"/>
              <a:t>What is crucial observation for classical proof ?</a:t>
            </a:r>
          </a:p>
          <a:p>
            <a:r>
              <a:rPr lang="en-GB" dirty="0" smtClean="0"/>
              <a:t>It is much easier to find solution if we know what we look for.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2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formulation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problem II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976" y="1825625"/>
            <a:ext cx="10515600" cy="4351338"/>
          </a:xfrm>
        </p:spPr>
        <p:txBody>
          <a:bodyPr/>
          <a:lstStyle/>
          <a:p>
            <a:r>
              <a:rPr lang="en-GB" dirty="0"/>
              <a:t>Let´s have 4</a:t>
            </a:r>
            <a:r>
              <a:rPr lang="cs-CZ" dirty="0"/>
              <a:t> </a:t>
            </a:r>
            <a:r>
              <a:rPr lang="en-GB" dirty="0" smtClean="0"/>
              <a:t>lines </a:t>
            </a:r>
            <a:r>
              <a:rPr lang="en-GB" i="1" dirty="0"/>
              <a:t>(a,</a:t>
            </a:r>
            <a:r>
              <a:rPr lang="cs-CZ" i="1" dirty="0"/>
              <a:t> </a:t>
            </a:r>
            <a:r>
              <a:rPr lang="en-GB" i="1" dirty="0"/>
              <a:t>b,</a:t>
            </a:r>
            <a:r>
              <a:rPr lang="cs-CZ" i="1" dirty="0"/>
              <a:t> </a:t>
            </a:r>
            <a:r>
              <a:rPr lang="en-GB" i="1" dirty="0"/>
              <a:t>c,</a:t>
            </a:r>
            <a:r>
              <a:rPr lang="cs-CZ" i="1" dirty="0"/>
              <a:t> </a:t>
            </a:r>
            <a:r>
              <a:rPr lang="en-GB" i="1" dirty="0"/>
              <a:t>d</a:t>
            </a:r>
            <a:r>
              <a:rPr lang="cs-CZ" i="1" dirty="0"/>
              <a:t>)</a:t>
            </a:r>
            <a:r>
              <a:rPr lang="cs-CZ" dirty="0"/>
              <a:t> in </a:t>
            </a:r>
            <a:r>
              <a:rPr lang="en-GB" dirty="0"/>
              <a:t>a </a:t>
            </a:r>
            <a:r>
              <a:rPr lang="en-GB" dirty="0" smtClean="0"/>
              <a:t>space, all parallel to a given plane. </a:t>
            </a:r>
            <a:r>
              <a:rPr lang="en-GB" dirty="0"/>
              <a:t>Our task is to find </a:t>
            </a:r>
            <a:r>
              <a:rPr lang="en-GB" dirty="0" smtClean="0"/>
              <a:t>a locus </a:t>
            </a:r>
            <a:r>
              <a:rPr lang="en-GB" dirty="0"/>
              <a:t>of points </a:t>
            </a:r>
            <a:r>
              <a:rPr lang="en-GB" i="1" dirty="0"/>
              <a:t>P</a:t>
            </a:r>
            <a:r>
              <a:rPr lang="en-GB" dirty="0"/>
              <a:t>, with the</a:t>
            </a:r>
            <a:r>
              <a:rPr lang="cs-CZ" dirty="0"/>
              <a:t> </a:t>
            </a:r>
            <a:r>
              <a:rPr lang="en-GB" dirty="0" smtClean="0"/>
              <a:t>property that </a:t>
            </a:r>
            <a:r>
              <a:rPr lang="en-GB" dirty="0"/>
              <a:t>the feet </a:t>
            </a:r>
            <a:r>
              <a:rPr lang="en-GB" i="1" dirty="0"/>
              <a:t>K, L, M, N </a:t>
            </a:r>
            <a:r>
              <a:rPr lang="en-GB" dirty="0" smtClean="0"/>
              <a:t>of </a:t>
            </a:r>
            <a:r>
              <a:rPr lang="en-GB" dirty="0"/>
              <a:t>perpendiculars from the point </a:t>
            </a:r>
            <a:r>
              <a:rPr lang="en-GB" i="1" dirty="0"/>
              <a:t>P</a:t>
            </a:r>
            <a:r>
              <a:rPr lang="en-GB" dirty="0"/>
              <a:t> to lines </a:t>
            </a:r>
            <a:r>
              <a:rPr lang="en-GB" i="1" dirty="0"/>
              <a:t>a,</a:t>
            </a:r>
            <a:r>
              <a:rPr lang="cs-CZ" i="1" dirty="0"/>
              <a:t> </a:t>
            </a:r>
            <a:r>
              <a:rPr lang="en-GB" i="1" dirty="0"/>
              <a:t>b,</a:t>
            </a:r>
            <a:r>
              <a:rPr lang="cs-CZ" i="1" dirty="0"/>
              <a:t> </a:t>
            </a:r>
            <a:r>
              <a:rPr lang="en-GB" i="1" dirty="0"/>
              <a:t>c,</a:t>
            </a:r>
            <a:r>
              <a:rPr lang="cs-CZ" i="1" dirty="0"/>
              <a:t> </a:t>
            </a:r>
            <a:r>
              <a:rPr lang="en-GB" i="1" dirty="0" smtClean="0"/>
              <a:t>d,</a:t>
            </a:r>
            <a:r>
              <a:rPr lang="cs-CZ" dirty="0" smtClean="0"/>
              <a:t> </a:t>
            </a:r>
            <a:r>
              <a:rPr lang="en-GB" dirty="0" smtClean="0"/>
              <a:t>respectively, lie in a plane.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4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– dissection of the problem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Cases: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3 lines lie in a plane and the 4</a:t>
            </a:r>
            <a:r>
              <a:rPr lang="en-GB" baseline="30000" dirty="0" smtClean="0"/>
              <a:t>th</a:t>
            </a:r>
            <a:r>
              <a:rPr lang="en-GB" dirty="0" smtClean="0"/>
              <a:t> is nonintersecting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2 lines lie in a plane and remaining 2 lines lie in another plane</a:t>
            </a:r>
            <a:endParaRPr lang="cs-CZ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General case  - all lines are nonintersecting </a:t>
            </a:r>
          </a:p>
          <a:p>
            <a:pPr marL="0" indent="0">
              <a:buNone/>
            </a:pPr>
            <a:r>
              <a:rPr lang="en-GB" i="1" dirty="0" smtClean="0"/>
              <a:t>(Classical solution is most valuable, but we can not rely that it will be always discovered)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0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91" y="3398184"/>
            <a:ext cx="5276750" cy="34598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Searching for loci (3D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Two skew lines </a:t>
            </a:r>
            <a:r>
              <a:rPr lang="en-GB" sz="2600" i="1" dirty="0"/>
              <a:t>k</a:t>
            </a:r>
            <a:r>
              <a:rPr lang="en-GB" sz="2600" i="1" dirty="0" smtClean="0"/>
              <a:t>, l</a:t>
            </a:r>
            <a:r>
              <a:rPr lang="en-GB" sz="2600" dirty="0" smtClean="0"/>
              <a:t> </a:t>
            </a:r>
            <a:r>
              <a:rPr lang="en-GB" sz="2600" dirty="0"/>
              <a:t>are given. Determine the locus of points which have the same distance to the lines </a:t>
            </a:r>
            <a:r>
              <a:rPr lang="en-GB" sz="2600" i="1" dirty="0"/>
              <a:t>k</a:t>
            </a:r>
            <a:r>
              <a:rPr lang="en-GB" sz="2600" dirty="0"/>
              <a:t> and </a:t>
            </a:r>
            <a:r>
              <a:rPr lang="en-GB" sz="2600" i="1" dirty="0"/>
              <a:t>l</a:t>
            </a:r>
            <a:r>
              <a:rPr lang="en-GB" sz="2600" dirty="0"/>
              <a:t>.</a:t>
            </a:r>
          </a:p>
          <a:p>
            <a:r>
              <a:rPr lang="en-GB" sz="2600" dirty="0"/>
              <a:t>If two lines </a:t>
            </a:r>
            <a:r>
              <a:rPr lang="en-GB" sz="2600" i="1" dirty="0"/>
              <a:t>k</a:t>
            </a:r>
            <a:r>
              <a:rPr lang="en-GB" sz="2600" i="1" dirty="0" smtClean="0"/>
              <a:t>, l</a:t>
            </a:r>
            <a:r>
              <a:rPr lang="en-GB" sz="2600" dirty="0" smtClean="0"/>
              <a:t> intersect, </a:t>
            </a:r>
            <a:r>
              <a:rPr lang="en-GB" sz="2600" dirty="0"/>
              <a:t>then </a:t>
            </a:r>
            <a:r>
              <a:rPr lang="en-GB" sz="2600" dirty="0" smtClean="0"/>
              <a:t>the solution is </a:t>
            </a:r>
            <a:r>
              <a:rPr lang="en-GB" sz="2600" dirty="0"/>
              <a:t>well-known. The locus </a:t>
            </a:r>
            <a:r>
              <a:rPr lang="en-GB" sz="2600" dirty="0" smtClean="0"/>
              <a:t>forms </a:t>
            </a:r>
            <a:r>
              <a:rPr lang="en-GB" sz="2600" dirty="0"/>
              <a:t>two mutually orthogonal lines (in a plane) or two mutually orthogonal planes (in a space) which bisect angles of the lines.</a:t>
            </a:r>
          </a:p>
        </p:txBody>
      </p:sp>
    </p:spTree>
    <p:extLst>
      <p:ext uri="{BB962C8B-B14F-4D97-AF65-F5344CB8AC3E}">
        <p14:creationId xmlns:p14="http://schemas.microsoft.com/office/powerpoint/2010/main" val="35943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loci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Obstacles: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We can not use tool </a:t>
            </a:r>
            <a:r>
              <a:rPr lang="cs-CZ" dirty="0" smtClean="0"/>
              <a:t>„</a:t>
            </a:r>
            <a:r>
              <a:rPr lang="en-GB" i="1" dirty="0" smtClean="0"/>
              <a:t>locus</a:t>
            </a:r>
            <a:r>
              <a:rPr lang="cs-CZ" dirty="0" smtClean="0"/>
              <a:t>“ – </a:t>
            </a:r>
            <a:r>
              <a:rPr lang="en-GB" dirty="0" smtClean="0"/>
              <a:t>It is caused by type of problem.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Programs </a:t>
            </a:r>
            <a:r>
              <a:rPr lang="en-GB" i="1" dirty="0" smtClean="0"/>
              <a:t>DGS</a:t>
            </a:r>
            <a:r>
              <a:rPr lang="en-GB" dirty="0" smtClean="0"/>
              <a:t> do not allowing verification of solution in 3D.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Command </a:t>
            </a:r>
            <a:r>
              <a:rPr lang="cs-CZ" dirty="0" smtClean="0"/>
              <a:t>„</a:t>
            </a:r>
            <a:r>
              <a:rPr lang="en-GB" i="1" dirty="0" err="1" smtClean="0"/>
              <a:t>LocusEquation</a:t>
            </a:r>
            <a:r>
              <a:rPr lang="cs-CZ" dirty="0" smtClean="0"/>
              <a:t>“</a:t>
            </a:r>
            <a:r>
              <a:rPr lang="en-GB" dirty="0" smtClean="0"/>
              <a:t> does not work in 3D.</a:t>
            </a:r>
            <a:endParaRPr lang="cs-CZ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Merge of </a:t>
            </a:r>
            <a:r>
              <a:rPr lang="en-GB" i="1" dirty="0" smtClean="0"/>
              <a:t>CAS</a:t>
            </a:r>
            <a:r>
              <a:rPr lang="en-GB" dirty="0" smtClean="0"/>
              <a:t> and </a:t>
            </a:r>
            <a:r>
              <a:rPr lang="en-GB" i="1" dirty="0" smtClean="0"/>
              <a:t>DGS</a:t>
            </a:r>
            <a:r>
              <a:rPr lang="en-GB" dirty="0" smtClean="0"/>
              <a:t> in 3D is in the beginning.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r>
              <a:rPr lang="en-GB" dirty="0" smtClean="0"/>
              <a:t> We must rely only on </a:t>
            </a:r>
            <a:r>
              <a:rPr lang="en-GB" i="1" dirty="0" smtClean="0"/>
              <a:t>CAS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642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344" y="2417011"/>
            <a:ext cx="6729656" cy="43491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2897"/>
            <a:ext cx="10515600" cy="1325563"/>
          </a:xfrm>
        </p:spPr>
        <p:txBody>
          <a:bodyPr>
            <a:norm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loci</a:t>
            </a:r>
            <a:endParaRPr lang="en-GB" i="1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8460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What is the locus if the lines </a:t>
            </a:r>
            <a:r>
              <a:rPr lang="en-GB" sz="2400" i="1" dirty="0"/>
              <a:t>k</a:t>
            </a:r>
            <a:r>
              <a:rPr lang="en-GB" sz="2400" i="1" dirty="0" smtClean="0"/>
              <a:t>, l </a:t>
            </a:r>
            <a:r>
              <a:rPr lang="en-GB" sz="2400" dirty="0"/>
              <a:t>are skew?</a:t>
            </a:r>
          </a:p>
          <a:p>
            <a:r>
              <a:rPr lang="en-GB" sz="2400" dirty="0"/>
              <a:t>We determine the locus equation.</a:t>
            </a:r>
          </a:p>
          <a:p>
            <a:r>
              <a:rPr lang="en-GB" sz="2400" dirty="0"/>
              <a:t>Let </a:t>
            </a:r>
            <a:r>
              <a:rPr lang="en-GB" sz="2400" i="1" dirty="0"/>
              <a:t>k :</a:t>
            </a:r>
            <a:r>
              <a:rPr lang="en-GB" sz="2400" dirty="0"/>
              <a:t> </a:t>
            </a:r>
            <a:r>
              <a:rPr lang="en-GB" sz="2400" dirty="0" smtClean="0"/>
              <a:t>                     and </a:t>
            </a:r>
            <a:r>
              <a:rPr lang="en-GB" sz="2400" i="1" dirty="0"/>
              <a:t>l </a:t>
            </a:r>
            <a:r>
              <a:rPr lang="en-GB" sz="2400" i="1" dirty="0" smtClean="0"/>
              <a:t>:</a:t>
            </a:r>
            <a:r>
              <a:rPr lang="en-GB" sz="2400" dirty="0" smtClean="0"/>
              <a:t>                     , where,                                        </a:t>
            </a:r>
            <a:endParaRPr lang="en-GB" sz="2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611833"/>
              </p:ext>
            </p:extLst>
          </p:nvPr>
        </p:nvGraphicFramePr>
        <p:xfrm>
          <a:off x="1889360" y="2566423"/>
          <a:ext cx="1393848" cy="319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" name="Rovnice" r:id="rId4" imgW="774360" imgH="177480" progId="Equation.3">
                  <p:embed/>
                </p:oleObj>
              </mc:Choice>
              <mc:Fallback>
                <p:oleObj name="Rovnice" r:id="rId4" imgW="7743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9360" y="2566423"/>
                        <a:ext cx="1393848" cy="319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127652"/>
              </p:ext>
            </p:extLst>
          </p:nvPr>
        </p:nvGraphicFramePr>
        <p:xfrm>
          <a:off x="4276400" y="2566423"/>
          <a:ext cx="1393848" cy="319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" name="Rovnice" r:id="rId6" imgW="774360" imgH="177480" progId="Equation.3">
                  <p:embed/>
                </p:oleObj>
              </mc:Choice>
              <mc:Fallback>
                <p:oleObj name="Rovnice" r:id="rId6" imgW="7743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76400" y="2566423"/>
                        <a:ext cx="1393848" cy="319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805547"/>
              </p:ext>
            </p:extLst>
          </p:nvPr>
        </p:nvGraphicFramePr>
        <p:xfrm>
          <a:off x="2724649" y="3364464"/>
          <a:ext cx="1302480" cy="36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" name="Rovnice" r:id="rId8" imgW="723600" imgH="203040" progId="Equation.3">
                  <p:embed/>
                </p:oleObj>
              </mc:Choice>
              <mc:Fallback>
                <p:oleObj name="Rovnice" r:id="rId8" imgW="7236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24649" y="3364464"/>
                        <a:ext cx="1302480" cy="365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987026"/>
              </p:ext>
            </p:extLst>
          </p:nvPr>
        </p:nvGraphicFramePr>
        <p:xfrm>
          <a:off x="1064211" y="3352519"/>
          <a:ext cx="1271088" cy="369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" name="Rovnice" r:id="rId10" imgW="698400" imgH="203040" progId="Equation.3">
                  <p:embed/>
                </p:oleObj>
              </mc:Choice>
              <mc:Fallback>
                <p:oleObj name="Rovnice" r:id="rId10" imgW="698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64211" y="3352519"/>
                        <a:ext cx="1271088" cy="369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994113"/>
              </p:ext>
            </p:extLst>
          </p:nvPr>
        </p:nvGraphicFramePr>
        <p:xfrm>
          <a:off x="1064211" y="2924082"/>
          <a:ext cx="1417176" cy="36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" name="Rovnice" r:id="rId12" imgW="787320" imgH="203040" progId="Equation.3">
                  <p:embed/>
                </p:oleObj>
              </mc:Choice>
              <mc:Fallback>
                <p:oleObj name="Rovnice" r:id="rId12" imgW="787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64211" y="2924082"/>
                        <a:ext cx="1417176" cy="365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156823"/>
              </p:ext>
            </p:extLst>
          </p:nvPr>
        </p:nvGraphicFramePr>
        <p:xfrm>
          <a:off x="2724649" y="2943963"/>
          <a:ext cx="1302480" cy="36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" name="Rovnice" r:id="rId14" imgW="723600" imgH="203040" progId="Equation.3">
                  <p:embed/>
                </p:oleObj>
              </mc:Choice>
              <mc:Fallback>
                <p:oleObj name="Rovnice" r:id="rId14" imgW="7236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24649" y="2943963"/>
                        <a:ext cx="1302480" cy="365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987621"/>
              </p:ext>
            </p:extLst>
          </p:nvPr>
        </p:nvGraphicFramePr>
        <p:xfrm>
          <a:off x="4253035" y="3123652"/>
          <a:ext cx="1279800" cy="36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" name="Rovnice" r:id="rId16" imgW="711000" imgH="203040" progId="Equation.3">
                  <p:embed/>
                </p:oleObj>
              </mc:Choice>
              <mc:Fallback>
                <p:oleObj name="Rovnice" r:id="rId16" imgW="7110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53035" y="3123652"/>
                        <a:ext cx="1279800" cy="365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46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loci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1113990" y="2365446"/>
            <a:ext cx="3693537" cy="2788445"/>
            <a:chOff x="1113990" y="2365446"/>
            <a:chExt cx="3519488" cy="2680320"/>
          </a:xfrm>
        </p:grpSpPr>
        <p:graphicFrame>
          <p:nvGraphicFramePr>
            <p:cNvPr id="4" name="Objek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5726613"/>
                </p:ext>
              </p:extLst>
            </p:nvPr>
          </p:nvGraphicFramePr>
          <p:xfrm>
            <a:off x="1113990" y="2365446"/>
            <a:ext cx="3519488" cy="388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6" name="Rovnice" r:id="rId3" imgW="1955520" imgH="215640" progId="Equation.3">
                    <p:embed/>
                  </p:oleObj>
                </mc:Choice>
                <mc:Fallback>
                  <p:oleObj name="Rovnice" r:id="rId3" imgW="195552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13990" y="2365446"/>
                          <a:ext cx="3519488" cy="3889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k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336190"/>
                </p:ext>
              </p:extLst>
            </p:nvPr>
          </p:nvGraphicFramePr>
          <p:xfrm>
            <a:off x="1113990" y="2796417"/>
            <a:ext cx="3427412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7" name="Rovnice" r:id="rId5" imgW="1904760" imgH="215640" progId="Equation.3">
                    <p:embed/>
                  </p:oleObj>
                </mc:Choice>
                <mc:Fallback>
                  <p:oleObj name="Rovnice" r:id="rId5" imgW="190476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13990" y="2796417"/>
                          <a:ext cx="3427412" cy="388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k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7545078"/>
                </p:ext>
              </p:extLst>
            </p:nvPr>
          </p:nvGraphicFramePr>
          <p:xfrm>
            <a:off x="1113990" y="3227389"/>
            <a:ext cx="3357562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8" name="Rovnice" r:id="rId7" imgW="1866600" imgH="228600" progId="Equation.3">
                    <p:embed/>
                  </p:oleObj>
                </mc:Choice>
                <mc:Fallback>
                  <p:oleObj name="Rovnice" r:id="rId7" imgW="18666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13990" y="3227389"/>
                          <a:ext cx="3357562" cy="412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k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4198858"/>
                </p:ext>
              </p:extLst>
            </p:nvPr>
          </p:nvGraphicFramePr>
          <p:xfrm>
            <a:off x="1113990" y="3682173"/>
            <a:ext cx="3313113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9" name="Rovnice" r:id="rId9" imgW="1841400" imgH="215640" progId="Equation.3">
                    <p:embed/>
                  </p:oleObj>
                </mc:Choice>
                <mc:Fallback>
                  <p:oleObj name="Rovnice" r:id="rId9" imgW="184140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13990" y="3682173"/>
                          <a:ext cx="3313113" cy="388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k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9408456"/>
                </p:ext>
              </p:extLst>
            </p:nvPr>
          </p:nvGraphicFramePr>
          <p:xfrm>
            <a:off x="1113990" y="4113145"/>
            <a:ext cx="21494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" name="Rovnice" r:id="rId11" imgW="1193760" imgH="253800" progId="Equation.3">
                    <p:embed/>
                  </p:oleObj>
                </mc:Choice>
                <mc:Fallback>
                  <p:oleObj name="Rovnice" r:id="rId11" imgW="119376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13990" y="4113145"/>
                          <a:ext cx="2149475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k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1361437"/>
                </p:ext>
              </p:extLst>
            </p:nvPr>
          </p:nvGraphicFramePr>
          <p:xfrm>
            <a:off x="1113990" y="4612379"/>
            <a:ext cx="2193925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1" name="Rovnice" r:id="rId13" imgW="1218960" imgH="241200" progId="Equation.3">
                    <p:embed/>
                  </p:oleObj>
                </mc:Choice>
                <mc:Fallback>
                  <p:oleObj name="Rovnice" r:id="rId13" imgW="1218960" imgH="241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113990" y="4612379"/>
                          <a:ext cx="2193925" cy="433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688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- Problem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loci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Searching for loci of points belongs to the most diﬃcult parts of geometry curricula at all school </a:t>
            </a:r>
            <a:r>
              <a:rPr lang="en-GB" dirty="0" smtClean="0"/>
              <a:t>levels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New </a:t>
            </a:r>
            <a:r>
              <a:rPr lang="en-GB" dirty="0"/>
              <a:t>technology tools facilitate this problem </a:t>
            </a:r>
            <a:r>
              <a:rPr lang="en-GB" dirty="0" smtClean="0"/>
              <a:t>considerably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Both </a:t>
            </a:r>
            <a:r>
              <a:rPr lang="en-GB" dirty="0"/>
              <a:t>DGS and CAS </a:t>
            </a:r>
            <a:r>
              <a:rPr lang="en-GB" dirty="0" smtClean="0"/>
              <a:t>can be applied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The </a:t>
            </a:r>
            <a:r>
              <a:rPr lang="en-GB" dirty="0"/>
              <a:t>valuable topic for </a:t>
            </a:r>
            <a:r>
              <a:rPr lang="en-GB" dirty="0" smtClean="0"/>
              <a:t>students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7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Elimination of </a:t>
            </a:r>
            <a:r>
              <a:rPr lang="en-GB" i="1" dirty="0"/>
              <a:t>s</a:t>
            </a:r>
            <a:r>
              <a:rPr lang="en-GB" i="1" dirty="0" smtClean="0"/>
              <a:t>,</a:t>
            </a:r>
            <a:r>
              <a:rPr lang="cs-CZ" i="1" dirty="0" smtClean="0"/>
              <a:t> </a:t>
            </a:r>
            <a:r>
              <a:rPr lang="en-GB" i="1" dirty="0" smtClean="0"/>
              <a:t>t,</a:t>
            </a:r>
            <a:r>
              <a:rPr lang="cs-CZ" i="1" dirty="0" smtClean="0"/>
              <a:t> </a:t>
            </a:r>
            <a:r>
              <a:rPr lang="en-GB" i="1" dirty="0" smtClean="0"/>
              <a:t>n </a:t>
            </a:r>
            <a:r>
              <a:rPr lang="en-GB" dirty="0"/>
              <a:t>in the system </a:t>
            </a:r>
            <a:r>
              <a:rPr lang="cs-CZ" dirty="0" smtClean="0"/>
              <a:t>                                    </a:t>
            </a:r>
            <a:r>
              <a:rPr lang="en-GB" dirty="0" smtClean="0"/>
              <a:t>gives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endParaRPr lang="cs-CZ" dirty="0" smtClean="0"/>
          </a:p>
          <a:p>
            <a:endParaRPr lang="cs-CZ" dirty="0"/>
          </a:p>
          <a:p>
            <a:r>
              <a:rPr lang="en-GB" dirty="0" smtClean="0"/>
              <a:t>We </a:t>
            </a:r>
            <a:r>
              <a:rPr lang="en-GB" dirty="0"/>
              <a:t>see that this is the equation of an equilateral hyperbolic paraboloid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328745"/>
              </p:ext>
            </p:extLst>
          </p:nvPr>
        </p:nvGraphicFramePr>
        <p:xfrm>
          <a:off x="6096000" y="1874116"/>
          <a:ext cx="2854036" cy="463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" name="Rovnice" r:id="rId3" imgW="1396800" imgH="228600" progId="Equation.3">
                  <p:embed/>
                </p:oleObj>
              </mc:Choice>
              <mc:Fallback>
                <p:oleObj name="Rovnice" r:id="rId3" imgW="1396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874116"/>
                        <a:ext cx="2854036" cy="463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49028"/>
              </p:ext>
            </p:extLst>
          </p:nvPr>
        </p:nvGraphicFramePr>
        <p:xfrm>
          <a:off x="1419225" y="2802692"/>
          <a:ext cx="2773363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name="Rovnice" r:id="rId5" imgW="1358640" imgH="393480" progId="Equation.3">
                  <p:embed/>
                </p:oleObj>
              </mc:Choice>
              <mc:Fallback>
                <p:oleObj name="Rovnice" r:id="rId5" imgW="1358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9225" y="2802692"/>
                        <a:ext cx="2773363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59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253" y="1027906"/>
            <a:ext cx="6454633" cy="51692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loci</a:t>
            </a:r>
            <a:endParaRPr lang="en-GB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7036" y="5832764"/>
            <a:ext cx="672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</a:t>
            </a:r>
            <a:r>
              <a:rPr lang="en-GB" i="1" dirty="0"/>
              <a:t>m = 1/2 </a:t>
            </a:r>
            <a:r>
              <a:rPr lang="en-GB" dirty="0"/>
              <a:t>and </a:t>
            </a:r>
            <a:r>
              <a:rPr lang="en-GB" i="1" dirty="0"/>
              <a:t>a = 1</a:t>
            </a:r>
            <a:r>
              <a:rPr lang="en-GB" dirty="0"/>
              <a:t> we get a hyperbolic </a:t>
            </a:r>
            <a:r>
              <a:rPr lang="en-GB" dirty="0" smtClean="0"/>
              <a:t>paraboloid</a:t>
            </a:r>
            <a:r>
              <a:rPr lang="cs-CZ" dirty="0" smtClean="0"/>
              <a:t>               </a:t>
            </a:r>
            <a:r>
              <a:rPr lang="en-GB" dirty="0" smtClean="0"/>
              <a:t> </a:t>
            </a:r>
            <a:r>
              <a:rPr lang="cs-CZ" dirty="0" smtClean="0"/>
              <a:t>              </a:t>
            </a:r>
            <a:r>
              <a:rPr lang="en-GB" dirty="0" smtClean="0"/>
              <a:t>.</a:t>
            </a:r>
            <a:endParaRPr lang="en-GB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248363"/>
              </p:ext>
            </p:extLst>
          </p:nvPr>
        </p:nvGraphicFramePr>
        <p:xfrm>
          <a:off x="5214938" y="5785655"/>
          <a:ext cx="1583046" cy="41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Rovnice" r:id="rId4" imgW="863280" imgH="228600" progId="Equation.3">
                  <p:embed/>
                </p:oleObj>
              </mc:Choice>
              <mc:Fallback>
                <p:oleObj name="Rovnice" r:id="rId4" imgW="8632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14938" y="5785655"/>
                        <a:ext cx="1583046" cy="416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2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982" y="1520879"/>
            <a:ext cx="5339388" cy="51362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loci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126182" cy="4351338"/>
          </a:xfrm>
        </p:spPr>
        <p:txBody>
          <a:bodyPr>
            <a:normAutofit/>
          </a:bodyPr>
          <a:lstStyle/>
          <a:p>
            <a:r>
              <a:rPr lang="en-GB" sz="2400" dirty="0"/>
              <a:t>Note that the less is the coeﬃcient </a:t>
            </a:r>
            <a:r>
              <a:rPr lang="en-GB" sz="2400" i="1" dirty="0"/>
              <a:t>a</a:t>
            </a:r>
            <a:r>
              <a:rPr lang="en-GB" sz="2400" dirty="0"/>
              <a:t> (i.e. the skew lines are at the smaller distance) the more is the hyperbolic paraboloid similar to two orthogonal planes.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775" y="2721906"/>
            <a:ext cx="6831590" cy="34550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for loci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</a:t>
            </a:r>
            <a:r>
              <a:rPr lang="en-GB" i="1" dirty="0"/>
              <a:t>m</a:t>
            </a:r>
            <a:r>
              <a:rPr lang="en-GB" dirty="0"/>
              <a:t> and </a:t>
            </a:r>
            <a:r>
              <a:rPr lang="en-GB" i="1" dirty="0"/>
              <a:t>n</a:t>
            </a:r>
            <a:r>
              <a:rPr lang="en-GB" dirty="0"/>
              <a:t> tend to have equal </a:t>
            </a:r>
            <a:r>
              <a:rPr lang="en-GB" dirty="0" smtClean="0"/>
              <a:t>directions </a:t>
            </a:r>
            <a:r>
              <a:rPr lang="en-GB" dirty="0"/>
              <a:t>(i.e. the skew lines tend to be parallel) then the hyperbolic paraboloid is similar to a plane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7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Veriﬁcation in 3D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If the locus is in 3D then veriﬁcation is more complicated.</a:t>
            </a:r>
            <a:endParaRPr lang="cs-CZ" dirty="0"/>
          </a:p>
          <a:p>
            <a:endParaRPr lang="cs-CZ" dirty="0" smtClean="0"/>
          </a:p>
          <a:p>
            <a:r>
              <a:rPr lang="en-GB" dirty="0" smtClean="0"/>
              <a:t>Locus </a:t>
            </a:r>
            <a:r>
              <a:rPr lang="en-GB" dirty="0"/>
              <a:t>in a plane can be (numerically) veriﬁed either by ruler and compasses of by DGS</a:t>
            </a:r>
            <a:r>
              <a:rPr lang="en-GB" dirty="0" smtClean="0"/>
              <a:t>.</a:t>
            </a:r>
            <a:endParaRPr lang="cs-CZ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We can </a:t>
            </a:r>
            <a:r>
              <a:rPr lang="en-GB" dirty="0"/>
              <a:t>verify the last locus by the method of descriptive geometry with the use of DGS.</a:t>
            </a:r>
          </a:p>
        </p:txBody>
      </p:sp>
    </p:spTree>
    <p:extLst>
      <p:ext uri="{BB962C8B-B14F-4D97-AF65-F5344CB8AC3E}">
        <p14:creationId xmlns:p14="http://schemas.microsoft.com/office/powerpoint/2010/main" val="3038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4117" y="-89087"/>
            <a:ext cx="10515600" cy="1325563"/>
          </a:xfrm>
        </p:spPr>
        <p:txBody>
          <a:bodyPr/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Summarize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611" y="1747931"/>
            <a:ext cx="3805517" cy="3935693"/>
          </a:xfrm>
        </p:spPr>
        <p:txBody>
          <a:bodyPr>
            <a:normAutofit fontScale="85000" lnSpcReduction="20000"/>
          </a:bodyPr>
          <a:lstStyle/>
          <a:p>
            <a:r>
              <a:rPr lang="en-GB" i="1" u="sng" dirty="0" smtClean="0"/>
              <a:t>1. step</a:t>
            </a:r>
            <a:r>
              <a:rPr lang="en-GB" dirty="0" smtClean="0"/>
              <a:t>: Can we use command </a:t>
            </a:r>
            <a:r>
              <a:rPr lang="cs-CZ" dirty="0" smtClean="0"/>
              <a:t>„</a:t>
            </a:r>
            <a:r>
              <a:rPr lang="en-GB" dirty="0" smtClean="0"/>
              <a:t>locus</a:t>
            </a:r>
            <a:r>
              <a:rPr lang="cs-CZ" dirty="0" smtClean="0"/>
              <a:t>“</a:t>
            </a:r>
            <a:r>
              <a:rPr lang="en-GB" dirty="0" smtClean="0"/>
              <a:t>?</a:t>
            </a:r>
          </a:p>
          <a:p>
            <a:r>
              <a:rPr lang="en-GB" i="1" u="sng" dirty="0" smtClean="0"/>
              <a:t>2. step</a:t>
            </a:r>
            <a:r>
              <a:rPr lang="en-GB" dirty="0" smtClean="0"/>
              <a:t>: Can we guess </a:t>
            </a:r>
            <a:r>
              <a:rPr lang="en-GB" dirty="0"/>
              <a:t>after </a:t>
            </a:r>
            <a:r>
              <a:rPr lang="en-GB" dirty="0" smtClean="0"/>
              <a:t>the 1st step </a:t>
            </a:r>
            <a:r>
              <a:rPr lang="en-GB" dirty="0"/>
              <a:t>what </a:t>
            </a:r>
            <a:r>
              <a:rPr lang="en-GB" dirty="0" smtClean="0"/>
              <a:t>is the solution of the problem?</a:t>
            </a:r>
          </a:p>
          <a:p>
            <a:r>
              <a:rPr lang="en-GB" i="1" u="sng" dirty="0" smtClean="0"/>
              <a:t>3. step</a:t>
            </a:r>
            <a:r>
              <a:rPr lang="en-GB" dirty="0" smtClean="0"/>
              <a:t>:</a:t>
            </a:r>
            <a:r>
              <a:rPr lang="cs-CZ" dirty="0" smtClean="0"/>
              <a:t> </a:t>
            </a:r>
            <a:r>
              <a:rPr lang="en-GB" dirty="0" smtClean="0"/>
              <a:t>Are we able to find solution by </a:t>
            </a:r>
            <a:r>
              <a:rPr lang="en-GB" i="1" dirty="0" smtClean="0"/>
              <a:t>CAS </a:t>
            </a:r>
            <a:r>
              <a:rPr lang="en-GB" dirty="0" smtClean="0"/>
              <a:t>software?</a:t>
            </a:r>
          </a:p>
          <a:p>
            <a:r>
              <a:rPr lang="en-GB" i="1" u="sng" dirty="0" smtClean="0"/>
              <a:t>4. step</a:t>
            </a:r>
            <a:r>
              <a:rPr lang="en-GB" dirty="0" smtClean="0"/>
              <a:t>: Did we find a classical solution?</a:t>
            </a:r>
          </a:p>
          <a:p>
            <a:r>
              <a:rPr lang="en-GB" i="1" u="sng" dirty="0" smtClean="0"/>
              <a:t>5. step</a:t>
            </a:r>
            <a:r>
              <a:rPr lang="en-GB" dirty="0" smtClean="0"/>
              <a:t>: Is it possible to find classical solution without any help of analytic geometry?</a:t>
            </a:r>
            <a:endParaRPr lang="en-GB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06515"/>
              </p:ext>
            </p:extLst>
          </p:nvPr>
        </p:nvGraphicFramePr>
        <p:xfrm>
          <a:off x="4769222" y="2199340"/>
          <a:ext cx="6394825" cy="256414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78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8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89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89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789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030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Problem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Problem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Problem 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Problem 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23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 step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29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 step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4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 step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743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4. step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Only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noProof="0" dirty="0" smtClean="0"/>
                        <a:t>partly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 step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Pro</a:t>
                      </a:r>
                      <a:r>
                        <a:rPr lang="cs-CZ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. Yes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rgbClr val="00B050"/>
                          </a:solidFill>
                        </a:rPr>
                        <a:t>Pro</a:t>
                      </a:r>
                      <a:r>
                        <a:rPr lang="cs-CZ" noProof="0" dirty="0" smtClean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GB" noProof="0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r>
                        <a:rPr lang="cs-CZ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GB" noProof="0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GB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Pro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r>
                        <a:rPr lang="en-GB" dirty="0" smtClean="0">
                          <a:solidFill>
                            <a:srgbClr val="C00000"/>
                          </a:solidFill>
                        </a:rPr>
                        <a:t>. No</a:t>
                      </a:r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02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 for </a:t>
            </a:r>
            <a:r>
              <a:rPr lang="en-GB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 attention</a:t>
            </a:r>
            <a:endParaRPr lang="en-GB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16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Classical solution</a:t>
            </a:r>
            <a:endParaRPr lang="en-GB" dirty="0"/>
          </a:p>
        </p:txBody>
      </p:sp>
      <p:pic>
        <p:nvPicPr>
          <p:cNvPr id="5" name="Obrázek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747" y="1983536"/>
            <a:ext cx="5688783" cy="45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- DGS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Programs DGS: 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/>
              <a:t>Cannot prove theorems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  <a:r>
              <a:rPr lang="en-GB" dirty="0" smtClean="0"/>
              <a:t>Helps</a:t>
            </a:r>
            <a:r>
              <a:rPr lang="cs-CZ" dirty="0" smtClean="0"/>
              <a:t> to </a:t>
            </a:r>
            <a:r>
              <a:rPr lang="en-US" dirty="0" smtClean="0"/>
              <a:t>formulate</a:t>
            </a:r>
            <a:r>
              <a:rPr lang="en-GB" dirty="0" smtClean="0"/>
              <a:t> and verify conjectures</a:t>
            </a:r>
          </a:p>
          <a:p>
            <a:pPr>
              <a:lnSpc>
                <a:spcPct val="150000"/>
              </a:lnSpc>
            </a:pP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/>
              <a:t>Important tools</a:t>
            </a:r>
            <a:r>
              <a:rPr lang="cs-CZ" dirty="0" smtClean="0"/>
              <a:t> (</a:t>
            </a:r>
            <a:r>
              <a:rPr lang="cs-CZ" dirty="0" err="1" smtClean="0"/>
              <a:t>GeoGebra</a:t>
            </a:r>
            <a:r>
              <a:rPr lang="cs-CZ" dirty="0" smtClean="0"/>
              <a:t>)</a:t>
            </a:r>
            <a:r>
              <a:rPr lang="en-GB" dirty="0" smtClean="0"/>
              <a:t>: </a:t>
            </a:r>
            <a:r>
              <a:rPr lang="en-GB" i="1" dirty="0" smtClean="0"/>
              <a:t>Relation, Locus, </a:t>
            </a:r>
            <a:r>
              <a:rPr lang="en-GB" i="1" dirty="0" err="1" smtClean="0"/>
              <a:t>LocusEquation</a:t>
            </a:r>
            <a:endParaRPr lang="cs-CZ" dirty="0" smtClean="0"/>
          </a:p>
          <a:p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6338127" y="1825625"/>
            <a:ext cx="5740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 picture is worth a thousand words"</a:t>
            </a:r>
          </a:p>
        </p:txBody>
      </p:sp>
    </p:spTree>
    <p:extLst>
      <p:ext uri="{BB962C8B-B14F-4D97-AF65-F5344CB8AC3E}">
        <p14:creationId xmlns:p14="http://schemas.microsoft.com/office/powerpoint/2010/main" val="371244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DGS Verification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 </a:t>
            </a:r>
            <a:r>
              <a:rPr lang="en-GB" dirty="0" smtClean="0"/>
              <a:t>A </a:t>
            </a:r>
            <a:r>
              <a:rPr lang="en-GB" dirty="0"/>
              <a:t>statement is numerically checked by DGS </a:t>
            </a:r>
            <a:r>
              <a:rPr lang="en-GB" dirty="0" smtClean="0"/>
              <a:t>in </a:t>
            </a:r>
            <a:r>
              <a:rPr lang="en-GB" dirty="0"/>
              <a:t>many </a:t>
            </a:r>
            <a:r>
              <a:rPr lang="en-GB" dirty="0" smtClean="0"/>
              <a:t>instances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 </a:t>
            </a:r>
            <a:r>
              <a:rPr lang="en-GB" dirty="0"/>
              <a:t>Veriﬁcation in DGS can be considered as the ﬁrst step of </a:t>
            </a:r>
            <a:r>
              <a:rPr lang="en-GB" dirty="0" smtClean="0"/>
              <a:t>proving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 </a:t>
            </a:r>
            <a:r>
              <a:rPr lang="en-GB" dirty="0"/>
              <a:t>Veriﬁcation in DGS can replace a proof in lower classes at </a:t>
            </a:r>
            <a:r>
              <a:rPr lang="en-GB" dirty="0" smtClean="0"/>
              <a:t>schools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 </a:t>
            </a:r>
            <a:r>
              <a:rPr lang="en-GB" dirty="0"/>
              <a:t>Veriﬁcation in DGS is not a </a:t>
            </a:r>
            <a:r>
              <a:rPr lang="en-GB" dirty="0" smtClean="0"/>
              <a:t>proof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5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– DGS Verification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There </a:t>
            </a:r>
            <a:r>
              <a:rPr lang="en-GB" dirty="0"/>
              <a:t>is a high probability that a statement which is veriﬁed in DGS is valid.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Veriﬁcation </a:t>
            </a:r>
            <a:r>
              <a:rPr lang="en-GB" dirty="0"/>
              <a:t>in DGS motivates students.</a:t>
            </a:r>
          </a:p>
        </p:txBody>
      </p:sp>
    </p:spTree>
    <p:extLst>
      <p:ext uri="{BB962C8B-B14F-4D97-AF65-F5344CB8AC3E}">
        <p14:creationId xmlns:p14="http://schemas.microsoft.com/office/powerpoint/2010/main" val="9924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- CAS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Programs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CAS: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GB" dirty="0" smtClean="0"/>
              <a:t> </a:t>
            </a:r>
            <a:r>
              <a:rPr lang="en-GB" dirty="0"/>
              <a:t>e</a:t>
            </a:r>
            <a:r>
              <a:rPr lang="en-GB" dirty="0" smtClean="0"/>
              <a:t>nable automatic derivation, discovering and proving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Char char="‒"/>
            </a:pPr>
            <a:r>
              <a:rPr lang="en-GB" dirty="0" smtClean="0"/>
              <a:t> work only with equations, it is a matter of a student to interpret these equations in geometrical way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i="1" dirty="0" smtClean="0"/>
              <a:t>Example: </a:t>
            </a:r>
            <a:r>
              <a:rPr lang="en-GB" dirty="0" smtClean="0"/>
              <a:t>it´s easier to find that</a:t>
            </a:r>
            <a:r>
              <a:rPr lang="cs-CZ" dirty="0" smtClean="0"/>
              <a:t> </a:t>
            </a:r>
            <a:r>
              <a:rPr lang="en-GB" dirty="0" smtClean="0"/>
              <a:t>two lines are parallel in </a:t>
            </a:r>
            <a:r>
              <a:rPr lang="en-GB" i="1" dirty="0" smtClean="0"/>
              <a:t>DGS</a:t>
            </a:r>
            <a:r>
              <a:rPr lang="en-GB" dirty="0" smtClean="0"/>
              <a:t>. But it is harder to see</a:t>
            </a:r>
            <a:r>
              <a:rPr lang="cs-CZ" dirty="0" smtClean="0"/>
              <a:t> </a:t>
            </a:r>
            <a:r>
              <a:rPr lang="en-GB" dirty="0" smtClean="0"/>
              <a:t>it in equations of </a:t>
            </a:r>
            <a:r>
              <a:rPr lang="en-GB" i="1" dirty="0" smtClean="0"/>
              <a:t>CAS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8497</TotalTime>
  <Words>2327</Words>
  <Application>Microsoft Office PowerPoint</Application>
  <PresentationFormat>Širokoúhlá obrazovka</PresentationFormat>
  <Paragraphs>281</Paragraphs>
  <Slides>57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Wingdings</vt:lpstr>
      <vt:lpstr>Motiv Office</vt:lpstr>
      <vt:lpstr>Rovnice</vt:lpstr>
      <vt:lpstr>Computer-aided investigation of locus  of points in geometry</vt:lpstr>
      <vt:lpstr>Outline of a talk</vt:lpstr>
      <vt:lpstr>Introduction - Proving at schools</vt:lpstr>
      <vt:lpstr>Introduction - Proving at schools</vt:lpstr>
      <vt:lpstr>Introduction - Problem searching for loci</vt:lpstr>
      <vt:lpstr>Introduction - DGS</vt:lpstr>
      <vt:lpstr>Introduction – DGS Verification</vt:lpstr>
      <vt:lpstr>Introduction – DGS Verification</vt:lpstr>
      <vt:lpstr>Introduction - CAS</vt:lpstr>
      <vt:lpstr>Introduction - CAS</vt:lpstr>
      <vt:lpstr>Prezentace aplikace PowerPoint</vt:lpstr>
      <vt:lpstr>Wallace – Simson theorem: verification and discovering in GeoGebra</vt:lpstr>
      <vt:lpstr>Wallace – Simson theorem  proofs</vt:lpstr>
      <vt:lpstr>Wallace – Simson theorem:  Solution by GeoGebra</vt:lpstr>
      <vt:lpstr>Searching for loci - General Approach I</vt:lpstr>
      <vt:lpstr>Searching for loci - General Approach II</vt:lpstr>
      <vt:lpstr>Problem - searching for loci</vt:lpstr>
      <vt:lpstr>Problem – searching for loci</vt:lpstr>
      <vt:lpstr>Problem - What is it?</vt:lpstr>
      <vt:lpstr>Searching for loci - General Approach III</vt:lpstr>
      <vt:lpstr>Back to the Problem</vt:lpstr>
      <vt:lpstr>Searching for loci - What is it?</vt:lpstr>
      <vt:lpstr>Searching for loci – procedure in CAS</vt:lpstr>
      <vt:lpstr>Searching for loci – procedure in CAS</vt:lpstr>
      <vt:lpstr>Searching for loci – procedure in CAS</vt:lpstr>
      <vt:lpstr>Searching for loci – procedure in CAS</vt:lpstr>
      <vt:lpstr>Searching for loci – procedure in CAS</vt:lpstr>
      <vt:lpstr>Searching for loci – procedure in CAS</vt:lpstr>
      <vt:lpstr>Searching for loci</vt:lpstr>
      <vt:lpstr>Problem II</vt:lpstr>
      <vt:lpstr>Problem II</vt:lpstr>
      <vt:lpstr>Problem II – simplest solution by GeoGebra</vt:lpstr>
      <vt:lpstr>Solution by CAS</vt:lpstr>
      <vt:lpstr>Prezentace aplikace PowerPoint</vt:lpstr>
      <vt:lpstr>Solution by CAS</vt:lpstr>
      <vt:lpstr>Solution by CAS – non degeneracy conditions</vt:lpstr>
      <vt:lpstr>Solution by CAS</vt:lpstr>
      <vt:lpstr>Prezentace aplikace PowerPoint</vt:lpstr>
      <vt:lpstr>Solution by CAS - Converse implication</vt:lpstr>
      <vt:lpstr>Solution by CAS - Converse implication</vt:lpstr>
      <vt:lpstr>Solution by CAS - Converse implication</vt:lpstr>
      <vt:lpstr>Solution by CAS - Converse implication</vt:lpstr>
      <vt:lpstr>Problem II – Classical solution</vt:lpstr>
      <vt:lpstr>Problem III – space formulation of problem II</vt:lpstr>
      <vt:lpstr>Problem III – dissection of the problem</vt:lpstr>
      <vt:lpstr>Problem IV - Searching for loci (3D example)</vt:lpstr>
      <vt:lpstr>Searching for loci 3D</vt:lpstr>
      <vt:lpstr>Searching for 3D loci</vt:lpstr>
      <vt:lpstr>Searching for 3D loci</vt:lpstr>
      <vt:lpstr>Searching for loci</vt:lpstr>
      <vt:lpstr>Searching for loci</vt:lpstr>
      <vt:lpstr>Searching for loci </vt:lpstr>
      <vt:lpstr>Searching for loci </vt:lpstr>
      <vt:lpstr>Veriﬁcation in 3D</vt:lpstr>
      <vt:lpstr>Summarize</vt:lpstr>
      <vt:lpstr>Prezentace aplikace PowerPoint</vt:lpstr>
      <vt:lpstr>Problem II – Classical solution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Wallace – Simson theorem</dc:title>
  <dc:creator>adronasian</dc:creator>
  <cp:lastModifiedBy>adronasian</cp:lastModifiedBy>
  <cp:revision>246</cp:revision>
  <dcterms:created xsi:type="dcterms:W3CDTF">2016-08-17T19:28:37Z</dcterms:created>
  <dcterms:modified xsi:type="dcterms:W3CDTF">2016-09-05T09:41:34Z</dcterms:modified>
</cp:coreProperties>
</file>